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50"/>
  </p:notesMasterIdLst>
  <p:handoutMasterIdLst>
    <p:handoutMasterId r:id="rId51"/>
  </p:handoutMasterIdLst>
  <p:sldIdLst>
    <p:sldId id="357" r:id="rId2"/>
    <p:sldId id="392" r:id="rId3"/>
    <p:sldId id="393" r:id="rId4"/>
    <p:sldId id="394" r:id="rId5"/>
    <p:sldId id="326" r:id="rId6"/>
    <p:sldId id="327" r:id="rId7"/>
    <p:sldId id="328" r:id="rId8"/>
    <p:sldId id="329" r:id="rId9"/>
    <p:sldId id="398" r:id="rId10"/>
    <p:sldId id="403" r:id="rId11"/>
    <p:sldId id="400" r:id="rId12"/>
    <p:sldId id="401" r:id="rId13"/>
    <p:sldId id="402" r:id="rId14"/>
    <p:sldId id="330" r:id="rId15"/>
    <p:sldId id="331" r:id="rId16"/>
    <p:sldId id="332" r:id="rId17"/>
    <p:sldId id="385" r:id="rId18"/>
    <p:sldId id="386" r:id="rId19"/>
    <p:sldId id="334" r:id="rId20"/>
    <p:sldId id="364" r:id="rId21"/>
    <p:sldId id="335" r:id="rId22"/>
    <p:sldId id="336" r:id="rId23"/>
    <p:sldId id="337" r:id="rId24"/>
    <p:sldId id="338" r:id="rId25"/>
    <p:sldId id="339" r:id="rId26"/>
    <p:sldId id="365" r:id="rId27"/>
    <p:sldId id="340" r:id="rId28"/>
    <p:sldId id="341" r:id="rId29"/>
    <p:sldId id="342" r:id="rId30"/>
    <p:sldId id="366" r:id="rId31"/>
    <p:sldId id="343" r:id="rId32"/>
    <p:sldId id="344" r:id="rId33"/>
    <p:sldId id="396" r:id="rId34"/>
    <p:sldId id="397" r:id="rId35"/>
    <p:sldId id="347" r:id="rId36"/>
    <p:sldId id="395" r:id="rId37"/>
    <p:sldId id="387" r:id="rId38"/>
    <p:sldId id="389" r:id="rId39"/>
    <p:sldId id="404" r:id="rId40"/>
    <p:sldId id="405" r:id="rId41"/>
    <p:sldId id="406" r:id="rId42"/>
    <p:sldId id="372" r:id="rId43"/>
    <p:sldId id="390" r:id="rId44"/>
    <p:sldId id="379" r:id="rId45"/>
    <p:sldId id="375" r:id="rId46"/>
    <p:sldId id="376" r:id="rId47"/>
    <p:sldId id="391" r:id="rId48"/>
    <p:sldId id="354" r:id="rId49"/>
  </p:sldIdLst>
  <p:sldSz cx="9144000" cy="6858000" type="screen4x3"/>
  <p:notesSz cx="6735763" cy="98663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08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99"/>
    <a:srgbClr val="00538C"/>
    <a:srgbClr val="00538B"/>
    <a:srgbClr val="00538A"/>
    <a:srgbClr val="00568D"/>
    <a:srgbClr val="00548B"/>
    <a:srgbClr val="085290"/>
    <a:srgbClr val="005589"/>
    <a:srgbClr val="005289"/>
    <a:srgbClr val="0052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60" autoAdjust="0"/>
    <p:restoredTop sz="74561" autoAdjust="0"/>
  </p:normalViewPr>
  <p:slideViewPr>
    <p:cSldViewPr>
      <p:cViewPr>
        <p:scale>
          <a:sx n="100" d="100"/>
          <a:sy n="100" d="100"/>
        </p:scale>
        <p:origin x="-1920" y="8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508"/>
    </p:cViewPr>
  </p:sorterViewPr>
  <p:notesViewPr>
    <p:cSldViewPr>
      <p:cViewPr varScale="1">
        <p:scale>
          <a:sx n="89" d="100"/>
          <a:sy n="89" d="100"/>
        </p:scale>
        <p:origin x="-3078" y="-102"/>
      </p:cViewPr>
      <p:guideLst>
        <p:guide orient="horz" pos="3108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AT" smtClean="0"/>
              <a:t>Digitale Integrierte Schaltungen 2014 WS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F9B58-EBE6-4539-8F33-8945E32C1C08}" type="datetime1">
              <a:rPr lang="de-AT" smtClean="0"/>
              <a:t>09.10.2018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30C9C-82C1-4376-BE44-903090C0F1F0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79790233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AT" smtClean="0"/>
              <a:t>Digitale Integrierte Schaltungen 2014 WS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FECE8-878B-4A59-A547-8B28B96DF4BC}" type="datetime1">
              <a:rPr lang="de-AT" smtClean="0"/>
              <a:t>09.10.2018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9E5D3-B783-449E-8A02-0C3F8DF2BE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02459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AT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62FC72E-2DBC-456B-BA0E-DADF72489C06}" type="datetime1">
              <a:rPr lang="de-AT" smtClean="0"/>
              <a:t>09.10.2018</a:t>
            </a:fld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de-AT" smtClean="0"/>
              <a:t>Digitale Integrierte Schaltungen 2014 WS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97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AT" smtClean="0"/>
              <a:t>Digitale Integrierte Schaltungen 2014 WS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BFECE8-878B-4A59-A547-8B28B96DF4BC}" type="datetime1">
              <a:rPr lang="de-AT" smtClean="0"/>
              <a:t>09.10.2018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64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The </a:t>
            </a:r>
            <a:r>
              <a:rPr lang="de-AT" dirty="0" err="1" smtClean="0"/>
              <a:t>red</a:t>
            </a:r>
            <a:r>
              <a:rPr lang="de-AT" dirty="0" smtClean="0"/>
              <a:t> </a:t>
            </a:r>
            <a:r>
              <a:rPr lang="de-AT" dirty="0" err="1" smtClean="0"/>
              <a:t>dot</a:t>
            </a:r>
            <a:r>
              <a:rPr lang="de-AT" dirty="0" smtClean="0"/>
              <a:t> </a:t>
            </a:r>
            <a:r>
              <a:rPr lang="de-AT" dirty="0" err="1" smtClean="0"/>
              <a:t>is</a:t>
            </a:r>
            <a:r>
              <a:rPr lang="de-AT" dirty="0" smtClean="0"/>
              <a:t> a Multi-Chip-Module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AT" smtClean="0"/>
              <a:t>Digitale Integrierte Schaltungen 2014 WS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BFECE8-878B-4A59-A547-8B28B96DF4BC}" type="datetime1">
              <a:rPr lang="de-AT" smtClean="0"/>
              <a:t>09.10.2018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78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Nvidia</a:t>
            </a:r>
            <a:r>
              <a:rPr lang="de-AT" dirty="0" smtClean="0"/>
              <a:t> GP104 GPU </a:t>
            </a:r>
            <a:r>
              <a:rPr lang="de-AT" dirty="0" err="1" smtClean="0"/>
              <a:t>with</a:t>
            </a:r>
            <a:r>
              <a:rPr lang="de-AT" dirty="0" smtClean="0"/>
              <a:t> 2560</a:t>
            </a:r>
            <a:r>
              <a:rPr lang="de-AT" baseline="0" dirty="0" smtClean="0"/>
              <a:t> </a:t>
            </a:r>
            <a:r>
              <a:rPr lang="de-AT" dirty="0" err="1" smtClean="0"/>
              <a:t>cores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AT" smtClean="0"/>
              <a:t>Digitale Integrierte Schaltungen 2014 WS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BFECE8-878B-4A59-A547-8B28B96DF4BC}" type="datetime1">
              <a:rPr lang="de-AT" smtClean="0"/>
              <a:t>09.10.2018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65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As </a:t>
            </a:r>
            <a:r>
              <a:rPr lang="de-AT" dirty="0" err="1" smtClean="0"/>
              <a:t>measured</a:t>
            </a:r>
            <a:r>
              <a:rPr lang="de-AT" dirty="0" smtClean="0"/>
              <a:t> </a:t>
            </a:r>
            <a:r>
              <a:rPr lang="de-AT" dirty="0" err="1" smtClean="0"/>
              <a:t>by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SPEC INT Benchmark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AT" smtClean="0"/>
              <a:t>Digitale Integrierte Schaltungen 2014 WS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BFECE8-878B-4A59-A547-8B28B96DF4BC}" type="datetime1">
              <a:rPr lang="de-AT" smtClean="0"/>
              <a:t>09.10.2018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60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https://www.karlrupp.net/2015/06/40-years-of-microprocessor-trend-data/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AT" smtClean="0"/>
              <a:t>Digitale Integrierte Schaltungen 2014 WS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BFECE8-878B-4A59-A547-8B28B96DF4BC}" type="datetime1">
              <a:rPr lang="de-AT" smtClean="0"/>
              <a:t>09.10.2018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5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PxxMxx</a:t>
            </a:r>
            <a:r>
              <a:rPr lang="en-GB" dirty="0" smtClean="0"/>
              <a:t> notation refers to </a:t>
            </a:r>
            <a:r>
              <a:rPr lang="en-GB" dirty="0" err="1" smtClean="0"/>
              <a:t>Pxx</a:t>
            </a:r>
            <a:r>
              <a:rPr lang="en-GB" dirty="0" smtClean="0"/>
              <a:t>: contacted poly pitch and </a:t>
            </a:r>
            <a:r>
              <a:rPr lang="en-GB" dirty="0" err="1" smtClean="0"/>
              <a:t>Mxx</a:t>
            </a:r>
            <a:r>
              <a:rPr lang="en-GB" dirty="0" smtClean="0"/>
              <a:t>: </a:t>
            </a:r>
            <a:r>
              <a:rPr lang="en-GB" dirty="0" err="1" smtClean="0"/>
              <a:t>metalx</a:t>
            </a:r>
            <a:r>
              <a:rPr lang="en-GB" dirty="0" smtClean="0"/>
              <a:t> pitch in nm.</a:t>
            </a:r>
          </a:p>
          <a:p>
            <a:r>
              <a:rPr lang="en-GB" dirty="0" smtClean="0"/>
              <a:t>Acronyms used in the table (in order of appearance): FDSOI: Fully-Depleted Silicon-On-Insulator (FDSOI),</a:t>
            </a:r>
          </a:p>
          <a:p>
            <a:r>
              <a:rPr lang="en-GB" dirty="0" smtClean="0"/>
              <a:t>LGAA: Lateral Gate-All-Around-Device (GAA), VGAA: Vertical GAA, M3D: Monolithic-3D.</a:t>
            </a:r>
          </a:p>
          <a:p>
            <a:r>
              <a:rPr lang="de-AT" dirty="0" smtClean="0"/>
              <a:t>LGAA </a:t>
            </a:r>
            <a:r>
              <a:rPr lang="de-AT" dirty="0" err="1" smtClean="0"/>
              <a:t>means</a:t>
            </a:r>
            <a:r>
              <a:rPr lang="de-AT" dirty="0" smtClean="0"/>
              <a:t> </a:t>
            </a:r>
            <a:r>
              <a:rPr lang="de-AT" dirty="0" err="1" smtClean="0"/>
              <a:t>that</a:t>
            </a:r>
            <a:r>
              <a:rPr lang="de-AT" dirty="0" smtClean="0"/>
              <a:t> </a:t>
            </a:r>
            <a:r>
              <a:rPr lang="de-AT" dirty="0" err="1" smtClean="0"/>
              <a:t>source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drain</a:t>
            </a:r>
            <a:r>
              <a:rPr lang="de-AT" dirty="0" smtClean="0"/>
              <a:t> </a:t>
            </a:r>
            <a:r>
              <a:rPr lang="de-AT" dirty="0" err="1" smtClean="0"/>
              <a:t>are</a:t>
            </a:r>
            <a:r>
              <a:rPr lang="de-AT" dirty="0" smtClean="0"/>
              <a:t> </a:t>
            </a:r>
            <a:r>
              <a:rPr lang="de-AT" dirty="0" err="1" smtClean="0"/>
              <a:t>beside</a:t>
            </a:r>
            <a:r>
              <a:rPr lang="de-AT" dirty="0" smtClean="0"/>
              <a:t> </a:t>
            </a:r>
            <a:r>
              <a:rPr lang="de-AT" dirty="0" err="1" smtClean="0"/>
              <a:t>each</a:t>
            </a:r>
            <a:r>
              <a:rPr lang="de-AT" dirty="0" smtClean="0"/>
              <a:t> </a:t>
            </a:r>
            <a:r>
              <a:rPr lang="de-AT" dirty="0" err="1" smtClean="0"/>
              <a:t>other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channels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go</a:t>
            </a:r>
            <a:r>
              <a:rPr lang="de-AT" baseline="0" dirty="0" smtClean="0"/>
              <a:t> </a:t>
            </a:r>
            <a:r>
              <a:rPr lang="de-AT" baseline="0" dirty="0" err="1" smtClean="0"/>
              <a:t>horizontally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between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them</a:t>
            </a:r>
            <a:r>
              <a:rPr lang="de-AT" baseline="0" dirty="0" smtClean="0"/>
              <a:t>; </a:t>
            </a:r>
          </a:p>
          <a:p>
            <a:r>
              <a:rPr lang="de-AT" baseline="0" dirty="0" smtClean="0"/>
              <a:t>VGAA </a:t>
            </a:r>
            <a:r>
              <a:rPr lang="de-AT" baseline="0" dirty="0" err="1" smtClean="0"/>
              <a:t>means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that</a:t>
            </a:r>
            <a:r>
              <a:rPr lang="de-AT" baseline="0" dirty="0" smtClean="0"/>
              <a:t> </a:t>
            </a:r>
            <a:r>
              <a:rPr lang="de-AT" baseline="0" dirty="0" err="1" smtClean="0"/>
              <a:t>source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and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drain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are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stacked</a:t>
            </a:r>
            <a:r>
              <a:rPr lang="de-AT" baseline="0" dirty="0" smtClean="0"/>
              <a:t> on top </a:t>
            </a:r>
            <a:r>
              <a:rPr lang="de-AT" baseline="0" dirty="0" err="1" smtClean="0"/>
              <a:t>of</a:t>
            </a:r>
            <a:r>
              <a:rPr lang="de-AT" baseline="0" dirty="0" smtClean="0"/>
              <a:t> </a:t>
            </a:r>
            <a:r>
              <a:rPr lang="de-AT" baseline="0" dirty="0" err="1" smtClean="0"/>
              <a:t>each</a:t>
            </a:r>
            <a:r>
              <a:rPr lang="de-AT" baseline="0" dirty="0" smtClean="0"/>
              <a:t> </a:t>
            </a:r>
            <a:r>
              <a:rPr lang="de-AT" baseline="0" dirty="0" err="1" smtClean="0"/>
              <a:t>other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and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the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channels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go</a:t>
            </a:r>
            <a:r>
              <a:rPr lang="de-AT" baseline="0" dirty="0" smtClean="0"/>
              <a:t> </a:t>
            </a:r>
            <a:r>
              <a:rPr lang="de-AT" baseline="0" dirty="0" err="1" smtClean="0"/>
              <a:t>vertically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between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them</a:t>
            </a:r>
            <a:r>
              <a:rPr lang="de-AT" baseline="0" dirty="0" smtClean="0"/>
              <a:t>.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AT" smtClean="0"/>
              <a:t>Digitale Integrierte Schaltungen 2014 WS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BFECE8-878B-4A59-A547-8B28B96DF4BC}" type="datetime1">
              <a:rPr lang="de-AT" smtClean="0"/>
              <a:t>09.10.2018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25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comparison</a:t>
            </a:r>
            <a:r>
              <a:rPr lang="de-AT" dirty="0" smtClean="0"/>
              <a:t>, </a:t>
            </a:r>
            <a:r>
              <a:rPr lang="de-AT" dirty="0" err="1" smtClean="0"/>
              <a:t>size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silicon</a:t>
            </a:r>
            <a:r>
              <a:rPr lang="de-AT" dirty="0" smtClean="0"/>
              <a:t> </a:t>
            </a:r>
            <a:r>
              <a:rPr lang="de-AT" dirty="0" err="1" smtClean="0"/>
              <a:t>atom</a:t>
            </a:r>
            <a:r>
              <a:rPr lang="de-AT" dirty="0" smtClean="0"/>
              <a:t>:</a:t>
            </a:r>
          </a:p>
          <a:p>
            <a:r>
              <a:rPr lang="en-GB" dirty="0" smtClean="0"/>
              <a:t>The bond length in </a:t>
            </a:r>
            <a:r>
              <a:rPr lang="en-GB" dirty="0" err="1" smtClean="0"/>
              <a:t>SiSi</a:t>
            </a:r>
            <a:r>
              <a:rPr lang="en-GB" dirty="0" smtClean="0"/>
              <a:t> is: 235.2pm</a:t>
            </a:r>
            <a:r>
              <a:rPr lang="en-GB" baseline="0" dirty="0" smtClean="0"/>
              <a:t> = 0.2352nm</a:t>
            </a:r>
          </a:p>
          <a:p>
            <a:r>
              <a:rPr lang="de-AT" baseline="0" dirty="0" err="1" smtClean="0"/>
              <a:t>Atomic</a:t>
            </a:r>
            <a:r>
              <a:rPr lang="de-AT" baseline="0" dirty="0" smtClean="0"/>
              <a:t> </a:t>
            </a:r>
            <a:r>
              <a:rPr lang="de-AT" baseline="0" dirty="0" err="1" smtClean="0"/>
              <a:t>radius</a:t>
            </a:r>
            <a:r>
              <a:rPr lang="de-AT" baseline="0" dirty="0" smtClean="0"/>
              <a:t> ~  0.11 </a:t>
            </a:r>
            <a:r>
              <a:rPr lang="de-AT" baseline="0" dirty="0" err="1" smtClean="0"/>
              <a:t>nm</a:t>
            </a:r>
            <a:r>
              <a:rPr lang="de-AT" baseline="0" dirty="0" smtClean="0"/>
              <a:t> </a:t>
            </a:r>
          </a:p>
          <a:p>
            <a:r>
              <a:rPr lang="de-AT" baseline="0" dirty="0" smtClean="0"/>
              <a:t>van der Waals </a:t>
            </a:r>
            <a:r>
              <a:rPr lang="de-AT" baseline="0" dirty="0" err="1" smtClean="0"/>
              <a:t>radius</a:t>
            </a:r>
            <a:r>
              <a:rPr lang="de-AT" baseline="0" dirty="0" smtClean="0"/>
              <a:t> ~ 0.219 </a:t>
            </a:r>
            <a:r>
              <a:rPr lang="de-AT" baseline="0" dirty="0" err="1" smtClean="0"/>
              <a:t>nm</a:t>
            </a:r>
            <a:r>
              <a:rPr lang="de-AT" baseline="0" dirty="0" smtClean="0"/>
              <a:t> (Radius </a:t>
            </a:r>
            <a:r>
              <a:rPr lang="de-AT" baseline="0" dirty="0" err="1" smtClean="0"/>
              <a:t>of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atoms</a:t>
            </a:r>
            <a:r>
              <a:rPr lang="de-AT" baseline="0" dirty="0" smtClean="0"/>
              <a:t> in non-</a:t>
            </a:r>
            <a:r>
              <a:rPr lang="de-AT" baseline="0" dirty="0" err="1" smtClean="0"/>
              <a:t>bonding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atoms</a:t>
            </a:r>
            <a:r>
              <a:rPr lang="de-AT" baseline="0" dirty="0" smtClean="0"/>
              <a:t>)</a:t>
            </a:r>
          </a:p>
          <a:p>
            <a:r>
              <a:rPr lang="en-GB" dirty="0" smtClean="0"/>
              <a:t>From:</a:t>
            </a:r>
            <a:r>
              <a:rPr lang="en-GB" baseline="0" dirty="0" smtClean="0"/>
              <a:t> </a:t>
            </a:r>
            <a:r>
              <a:rPr lang="en-GB" dirty="0" smtClean="0"/>
              <a:t>https://www.webelements.com/silicon/atom_sizes.html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AT" smtClean="0"/>
              <a:t>Digitale Integrierte Schaltungen 2014 WS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BFECE8-878B-4A59-A547-8B28B96DF4BC}" type="datetime1">
              <a:rPr lang="de-AT" smtClean="0"/>
              <a:t>09.10.2018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altLang="sv-SE" smtClean="0"/>
              <a:t>Digitale Integrierte Schaltungen 2014 WS</a:t>
            </a:r>
            <a:endParaRPr lang="sv-SE" altLang="sv-S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EC5334D2-D5A9-4506-B6FE-7F1FB7E8D6D2}" type="datetime1">
              <a:rPr lang="de-DE" altLang="sv-SE" smtClean="0"/>
              <a:pPr>
                <a:defRPr/>
              </a:pPr>
              <a:t>09.10.2018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1891057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https://en.wikichip.org/wiki/intel/microarchitectures/skylake_(server)</a:t>
            </a:r>
          </a:p>
          <a:p>
            <a:r>
              <a:rPr lang="en-GB" dirty="0" smtClean="0"/>
              <a:t>https://en.wikichip.org/wiki/intel/microarchitectures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AT" smtClean="0"/>
              <a:t>Digitale Integrierte Schaltungen 2014 WS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BFECE8-878B-4A59-A547-8B28B96DF4BC}" type="datetime1">
              <a:rPr lang="de-AT" smtClean="0"/>
              <a:t>09.10.2018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15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https://en.wikichip.org/wiki/intel/microarchitectures/skylake_(server)</a:t>
            </a:r>
          </a:p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AT" smtClean="0"/>
              <a:t>Digitale Integrierte Schaltungen 2014 WS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BFECE8-878B-4A59-A547-8B28B96DF4BC}" type="datetime1">
              <a:rPr lang="de-AT" smtClean="0"/>
              <a:t>09.10.2018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15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Very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good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description</a:t>
            </a:r>
            <a:r>
              <a:rPr lang="de-AT" baseline="0" dirty="0" smtClean="0"/>
              <a:t> </a:t>
            </a:r>
            <a:r>
              <a:rPr lang="de-AT" baseline="0" dirty="0" err="1" smtClean="0"/>
              <a:t>of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the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Nvidia</a:t>
            </a:r>
            <a:r>
              <a:rPr lang="de-AT" baseline="0" dirty="0" smtClean="0"/>
              <a:t> Turing </a:t>
            </a:r>
            <a:r>
              <a:rPr lang="de-AT" baseline="0" dirty="0" err="1" smtClean="0"/>
              <a:t>architecture</a:t>
            </a:r>
            <a:r>
              <a:rPr lang="de-AT" baseline="0" dirty="0" smtClean="0"/>
              <a:t>: </a:t>
            </a:r>
            <a:r>
              <a:rPr lang="en-GB" dirty="0" smtClean="0"/>
              <a:t>https://www.pcgamer.com/nvidia-turing-architecture-deep-dive/</a:t>
            </a:r>
          </a:p>
          <a:p>
            <a:endParaRPr lang="en-GB" dirty="0" smtClean="0"/>
          </a:p>
          <a:p>
            <a:r>
              <a:rPr lang="en-GB" dirty="0" smtClean="0"/>
              <a:t>Performance table for </a:t>
            </a:r>
            <a:r>
              <a:rPr lang="en-GB" dirty="0" err="1" smtClean="0"/>
              <a:t>Nvidia</a:t>
            </a:r>
            <a:r>
              <a:rPr lang="en-GB" dirty="0" smtClean="0"/>
              <a:t> processors: https://cdn.mos.cms.futurecdn.net/mTXY8cGt2ooCjqMFb7ssKQ.png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0058CF-E1C4-425D-9482-3C7B1A348F0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47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Very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good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description</a:t>
            </a:r>
            <a:r>
              <a:rPr lang="de-AT" baseline="0" dirty="0" smtClean="0"/>
              <a:t> </a:t>
            </a:r>
            <a:r>
              <a:rPr lang="de-AT" baseline="0" dirty="0" err="1" smtClean="0"/>
              <a:t>of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the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Nvidia</a:t>
            </a:r>
            <a:r>
              <a:rPr lang="de-AT" baseline="0" dirty="0" smtClean="0"/>
              <a:t> Turing </a:t>
            </a:r>
            <a:r>
              <a:rPr lang="de-AT" baseline="0" dirty="0" err="1" smtClean="0"/>
              <a:t>architecture</a:t>
            </a:r>
            <a:r>
              <a:rPr lang="de-AT" baseline="0" dirty="0" smtClean="0"/>
              <a:t>: </a:t>
            </a:r>
            <a:r>
              <a:rPr lang="en-GB" smtClean="0"/>
              <a:t>https</a:t>
            </a:r>
            <a:r>
              <a:rPr lang="en-GB" dirty="0" smtClean="0"/>
              <a:t>://</a:t>
            </a:r>
            <a:r>
              <a:rPr lang="en-GB" smtClean="0"/>
              <a:t>www.pcgamer.com/nvidia-turing-architecture-deep-dive/</a:t>
            </a:r>
          </a:p>
          <a:p>
            <a:endParaRPr lang="en-GB" dirty="0" smtClean="0"/>
          </a:p>
          <a:p>
            <a:r>
              <a:rPr lang="en-GB" dirty="0" smtClean="0"/>
              <a:t>Performance table for </a:t>
            </a:r>
            <a:r>
              <a:rPr lang="en-GB" dirty="0" err="1" smtClean="0"/>
              <a:t>Nvidia</a:t>
            </a:r>
            <a:r>
              <a:rPr lang="en-GB" dirty="0" smtClean="0"/>
              <a:t> processors: https://cdn.mos.cms.futurecdn.net/mTXY8cGt2ooCjqMFb7ssKQ.png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0058CF-E1C4-425D-9482-3C7B1A348F0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47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Very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good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description</a:t>
            </a:r>
            <a:r>
              <a:rPr lang="de-AT" baseline="0" dirty="0" smtClean="0"/>
              <a:t> </a:t>
            </a:r>
            <a:r>
              <a:rPr lang="de-AT" baseline="0" dirty="0" err="1" smtClean="0"/>
              <a:t>of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the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Nvidia</a:t>
            </a:r>
            <a:r>
              <a:rPr lang="de-AT" baseline="0" dirty="0" smtClean="0"/>
              <a:t> Turing </a:t>
            </a:r>
            <a:r>
              <a:rPr lang="de-AT" baseline="0" dirty="0" err="1" smtClean="0"/>
              <a:t>architecture</a:t>
            </a:r>
            <a:r>
              <a:rPr lang="de-AT" baseline="0" dirty="0" smtClean="0"/>
              <a:t>: </a:t>
            </a:r>
            <a:r>
              <a:rPr lang="en-GB" smtClean="0"/>
              <a:t>https</a:t>
            </a:r>
            <a:r>
              <a:rPr lang="en-GB" dirty="0" smtClean="0"/>
              <a:t>://</a:t>
            </a:r>
            <a:r>
              <a:rPr lang="en-GB" smtClean="0"/>
              <a:t>www.pcgamer.com/nvidia-turing-architecture-deep-dive/</a:t>
            </a:r>
          </a:p>
          <a:p>
            <a:endParaRPr lang="en-GB" dirty="0" smtClean="0"/>
          </a:p>
          <a:p>
            <a:r>
              <a:rPr lang="en-GB" dirty="0" smtClean="0"/>
              <a:t>Performance table for </a:t>
            </a:r>
            <a:r>
              <a:rPr lang="en-GB" dirty="0" err="1" smtClean="0"/>
              <a:t>Nvidia</a:t>
            </a:r>
            <a:r>
              <a:rPr lang="en-GB" dirty="0" smtClean="0"/>
              <a:t> processors: https://cdn.mos.cms.futurecdn.net/mTXY8cGt2ooCjqMFb7ssKQ.png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0058CF-E1C4-425D-9482-3C7B1A348F0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47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This assumes that clock frequency</a:t>
            </a:r>
            <a:r>
              <a:rPr lang="de-AT" baseline="0" dirty="0" smtClean="0"/>
              <a:t> scales with transistor delay, which in fact did not happen.</a:t>
            </a:r>
            <a:endParaRPr lang="sv-SE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FA0130F-8AEE-4964-BC90-0A9034E718A5}" type="datetime1">
              <a:rPr lang="de-AT" smtClean="0"/>
              <a:t>09.10.2018</a:t>
            </a:fld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de-AT" smtClean="0"/>
              <a:t>Digitale Integrierte Schaltungen 2014 WS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9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 smtClean="0"/>
              <a:t>The </a:t>
            </a:r>
            <a:r>
              <a:rPr lang="de-AT" dirty="0" err="1" smtClean="0"/>
              <a:t>red</a:t>
            </a:r>
            <a:r>
              <a:rPr lang="de-AT" dirty="0" smtClean="0"/>
              <a:t> </a:t>
            </a:r>
            <a:r>
              <a:rPr lang="de-AT" dirty="0" err="1" smtClean="0"/>
              <a:t>dot</a:t>
            </a:r>
            <a:r>
              <a:rPr lang="de-AT" dirty="0" smtClean="0"/>
              <a:t> </a:t>
            </a:r>
            <a:r>
              <a:rPr lang="de-AT" dirty="0" err="1" smtClean="0"/>
              <a:t>is</a:t>
            </a:r>
            <a:r>
              <a:rPr lang="de-AT" dirty="0" smtClean="0"/>
              <a:t> a Multi-Chip-Module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AT" smtClean="0"/>
              <a:t>Digitale Integrierte Schaltungen 2014 WS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BFECE8-878B-4A59-A547-8B28B96DF4BC}" type="datetime1">
              <a:rPr lang="de-AT" smtClean="0"/>
              <a:t>09.10.2018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11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6" descr="TU_rendering.mini.tif"/>
          <p:cNvPicPr>
            <a:picLocks noChangeAspect="1"/>
          </p:cNvPicPr>
          <p:nvPr/>
        </p:nvPicPr>
        <p:blipFill>
          <a:blip r:embed="rId2" cstate="print">
            <a:grayscl/>
            <a:lum bright="5000"/>
          </a:blip>
          <a:srcRect/>
          <a:stretch>
            <a:fillRect/>
          </a:stretch>
        </p:blipFill>
        <p:spPr bwMode="auto">
          <a:xfrm>
            <a:off x="0" y="0"/>
            <a:ext cx="91424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Freeform 10"/>
          <p:cNvSpPr>
            <a:spLocks/>
          </p:cNvSpPr>
          <p:nvPr userDrawn="1"/>
        </p:nvSpPr>
        <p:spPr bwMode="auto">
          <a:xfrm>
            <a:off x="0" y="1728000"/>
            <a:ext cx="8712200" cy="5130000"/>
          </a:xfrm>
          <a:custGeom>
            <a:avLst/>
            <a:gdLst/>
            <a:ahLst/>
            <a:cxnLst>
              <a:cxn ang="0">
                <a:pos x="16464" y="907"/>
              </a:cxn>
              <a:cxn ang="0">
                <a:pos x="16463" y="859"/>
              </a:cxn>
              <a:cxn ang="0">
                <a:pos x="16459" y="814"/>
              </a:cxn>
              <a:cxn ang="0">
                <a:pos x="16453" y="768"/>
              </a:cxn>
              <a:cxn ang="0">
                <a:pos x="16447" y="725"/>
              </a:cxn>
              <a:cxn ang="0">
                <a:pos x="16436" y="682"/>
              </a:cxn>
              <a:cxn ang="0">
                <a:pos x="16426" y="640"/>
              </a:cxn>
              <a:cxn ang="0">
                <a:pos x="16412" y="598"/>
              </a:cxn>
              <a:cxn ang="0">
                <a:pos x="16397" y="558"/>
              </a:cxn>
              <a:cxn ang="0">
                <a:pos x="16379" y="517"/>
              </a:cxn>
              <a:cxn ang="0">
                <a:pos x="16358" y="479"/>
              </a:cxn>
              <a:cxn ang="0">
                <a:pos x="16336" y="440"/>
              </a:cxn>
              <a:cxn ang="0">
                <a:pos x="16313" y="404"/>
              </a:cxn>
              <a:cxn ang="0">
                <a:pos x="16285" y="368"/>
              </a:cxn>
              <a:cxn ang="0">
                <a:pos x="16258" y="334"/>
              </a:cxn>
              <a:cxn ang="0">
                <a:pos x="16228" y="299"/>
              </a:cxn>
              <a:cxn ang="0">
                <a:pos x="16196" y="266"/>
              </a:cxn>
              <a:cxn ang="0">
                <a:pos x="16162" y="233"/>
              </a:cxn>
              <a:cxn ang="0">
                <a:pos x="16127" y="203"/>
              </a:cxn>
              <a:cxn ang="0">
                <a:pos x="16091" y="174"/>
              </a:cxn>
              <a:cxn ang="0">
                <a:pos x="16055" y="149"/>
              </a:cxn>
              <a:cxn ang="0">
                <a:pos x="16016" y="124"/>
              </a:cxn>
              <a:cxn ang="0">
                <a:pos x="15978" y="103"/>
              </a:cxn>
              <a:cxn ang="0">
                <a:pos x="15938" y="83"/>
              </a:cxn>
              <a:cxn ang="0">
                <a:pos x="15900" y="66"/>
              </a:cxn>
              <a:cxn ang="0">
                <a:pos x="15858" y="49"/>
              </a:cxn>
              <a:cxn ang="0">
                <a:pos x="15817" y="36"/>
              </a:cxn>
              <a:cxn ang="0">
                <a:pos x="15774" y="24"/>
              </a:cxn>
              <a:cxn ang="0">
                <a:pos x="15732" y="16"/>
              </a:cxn>
              <a:cxn ang="0">
                <a:pos x="15686" y="7"/>
              </a:cxn>
              <a:cxn ang="0">
                <a:pos x="15642" y="4"/>
              </a:cxn>
              <a:cxn ang="0">
                <a:pos x="15595" y="0"/>
              </a:cxn>
              <a:cxn ang="0">
                <a:pos x="15550" y="0"/>
              </a:cxn>
              <a:cxn ang="0">
                <a:pos x="0" y="0"/>
              </a:cxn>
              <a:cxn ang="0">
                <a:pos x="0" y="9315"/>
              </a:cxn>
              <a:cxn ang="0">
                <a:pos x="16464" y="9315"/>
              </a:cxn>
              <a:cxn ang="0">
                <a:pos x="16464" y="907"/>
              </a:cxn>
            </a:cxnLst>
            <a:rect l="0" t="0" r="r" b="b"/>
            <a:pathLst>
              <a:path w="16464" h="9315">
                <a:moveTo>
                  <a:pt x="16464" y="907"/>
                </a:moveTo>
                <a:lnTo>
                  <a:pt x="16463" y="859"/>
                </a:lnTo>
                <a:lnTo>
                  <a:pt x="16459" y="814"/>
                </a:lnTo>
                <a:lnTo>
                  <a:pt x="16453" y="768"/>
                </a:lnTo>
                <a:lnTo>
                  <a:pt x="16447" y="725"/>
                </a:lnTo>
                <a:lnTo>
                  <a:pt x="16436" y="682"/>
                </a:lnTo>
                <a:lnTo>
                  <a:pt x="16426" y="640"/>
                </a:lnTo>
                <a:lnTo>
                  <a:pt x="16412" y="598"/>
                </a:lnTo>
                <a:lnTo>
                  <a:pt x="16397" y="558"/>
                </a:lnTo>
                <a:lnTo>
                  <a:pt x="16379" y="517"/>
                </a:lnTo>
                <a:lnTo>
                  <a:pt x="16358" y="479"/>
                </a:lnTo>
                <a:lnTo>
                  <a:pt x="16336" y="440"/>
                </a:lnTo>
                <a:lnTo>
                  <a:pt x="16313" y="404"/>
                </a:lnTo>
                <a:lnTo>
                  <a:pt x="16285" y="368"/>
                </a:lnTo>
                <a:lnTo>
                  <a:pt x="16258" y="334"/>
                </a:lnTo>
                <a:lnTo>
                  <a:pt x="16228" y="299"/>
                </a:lnTo>
                <a:lnTo>
                  <a:pt x="16196" y="266"/>
                </a:lnTo>
                <a:lnTo>
                  <a:pt x="16162" y="233"/>
                </a:lnTo>
                <a:lnTo>
                  <a:pt x="16127" y="203"/>
                </a:lnTo>
                <a:lnTo>
                  <a:pt x="16091" y="174"/>
                </a:lnTo>
                <a:lnTo>
                  <a:pt x="16055" y="149"/>
                </a:lnTo>
                <a:lnTo>
                  <a:pt x="16016" y="124"/>
                </a:lnTo>
                <a:lnTo>
                  <a:pt x="15978" y="103"/>
                </a:lnTo>
                <a:lnTo>
                  <a:pt x="15938" y="83"/>
                </a:lnTo>
                <a:lnTo>
                  <a:pt x="15900" y="66"/>
                </a:lnTo>
                <a:lnTo>
                  <a:pt x="15858" y="49"/>
                </a:lnTo>
                <a:lnTo>
                  <a:pt x="15817" y="36"/>
                </a:lnTo>
                <a:lnTo>
                  <a:pt x="15774" y="24"/>
                </a:lnTo>
                <a:lnTo>
                  <a:pt x="15732" y="16"/>
                </a:lnTo>
                <a:lnTo>
                  <a:pt x="15686" y="7"/>
                </a:lnTo>
                <a:lnTo>
                  <a:pt x="15642" y="4"/>
                </a:lnTo>
                <a:lnTo>
                  <a:pt x="15595" y="0"/>
                </a:lnTo>
                <a:lnTo>
                  <a:pt x="15550" y="0"/>
                </a:lnTo>
                <a:lnTo>
                  <a:pt x="0" y="0"/>
                </a:lnTo>
                <a:lnTo>
                  <a:pt x="0" y="9315"/>
                </a:lnTo>
                <a:lnTo>
                  <a:pt x="16464" y="9315"/>
                </a:lnTo>
                <a:lnTo>
                  <a:pt x="16464" y="907"/>
                </a:lnTo>
                <a:close/>
              </a:path>
            </a:pathLst>
          </a:custGeom>
          <a:solidFill>
            <a:srgbClr val="00538C">
              <a:alpha val="89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432000" y="2214554"/>
            <a:ext cx="7848000" cy="1827215"/>
          </a:xfrm>
          <a:prstGeom prst="rect">
            <a:avLst/>
          </a:prstGeom>
        </p:spPr>
        <p:txBody>
          <a:bodyPr anchor="ctr"/>
          <a:lstStyle>
            <a:lvl1pPr algn="ctr">
              <a:defRPr sz="3600" b="0" baseline="0">
                <a:solidFill>
                  <a:schemeClr val="bg2"/>
                </a:solidFill>
                <a:latin typeface="+mj-lt"/>
                <a:ea typeface="Tahoma" pitchFamily="34" charset="0"/>
                <a:cs typeface="Arial" pitchFamily="34" charset="0"/>
              </a:defRPr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432000" y="4357694"/>
            <a:ext cx="7848000" cy="20002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Formatvorlage des Untertitelmasters durch Klicken bearbeiten</a:t>
            </a:r>
            <a:endParaRPr lang="en-US" noProof="0"/>
          </a:p>
        </p:txBody>
      </p:sp>
      <p:pic>
        <p:nvPicPr>
          <p:cNvPr id="410" name="Grafik 409" descr="TULogo_CMYK_whiteborder_gaus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8596" y="356400"/>
            <a:ext cx="3143272" cy="1035666"/>
          </a:xfrm>
          <a:prstGeom prst="rect">
            <a:avLst/>
          </a:prstGeom>
        </p:spPr>
      </p:pic>
      <p:pic>
        <p:nvPicPr>
          <p:cNvPr id="10" name="Grafik 9" descr="ICT_CMYK_whiteborder_gauss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636900" y="349075"/>
            <a:ext cx="3229472" cy="10548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_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6" descr="TU_rendering.mini.tif"/>
          <p:cNvPicPr>
            <a:picLocks noChangeAspect="1"/>
          </p:cNvPicPr>
          <p:nvPr/>
        </p:nvPicPr>
        <p:blipFill>
          <a:blip r:embed="rId2" cstate="print">
            <a:grayscl/>
            <a:lum bright="8000"/>
          </a:blip>
          <a:srcRect/>
          <a:stretch>
            <a:fillRect/>
          </a:stretch>
        </p:blipFill>
        <p:spPr bwMode="auto">
          <a:xfrm>
            <a:off x="0" y="0"/>
            <a:ext cx="91424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432000" y="1714488"/>
            <a:ext cx="7848000" cy="2327281"/>
          </a:xfrm>
          <a:prstGeom prst="rect">
            <a:avLst/>
          </a:prstGeom>
        </p:spPr>
        <p:txBody>
          <a:bodyPr anchor="ctr"/>
          <a:lstStyle>
            <a:lvl1pPr algn="ctr">
              <a:defRPr sz="4000" b="0" baseline="0">
                <a:solidFill>
                  <a:srgbClr val="006699"/>
                </a:solidFill>
                <a:latin typeface="+mj-lt"/>
                <a:ea typeface="Tahoma" pitchFamily="34" charset="0"/>
                <a:cs typeface="Arial" pitchFamily="34" charset="0"/>
              </a:defRPr>
            </a:lvl1pPr>
          </a:lstStyle>
          <a:p>
            <a:r>
              <a:rPr lang="en-US" noProof="0" smtClean="0"/>
              <a:t>Titelmasterformat durch Klicken bearbeiten</a:t>
            </a:r>
            <a:endParaRPr lang="en-US" noProof="0"/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432000" y="4357694"/>
            <a:ext cx="7848000" cy="20002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baseline="0">
                <a:solidFill>
                  <a:srgbClr val="006699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Formatvorlage des Untertitelmasters durch Klicken bearbeiten</a:t>
            </a:r>
            <a:endParaRPr lang="en-US" noProof="0"/>
          </a:p>
        </p:txBody>
      </p:sp>
      <p:pic>
        <p:nvPicPr>
          <p:cNvPr id="410" name="Grafik 409" descr="TULogo_CMYK_whiteborder_gaus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8596" y="356400"/>
            <a:ext cx="3143272" cy="1035666"/>
          </a:xfrm>
          <a:prstGeom prst="rect">
            <a:avLst/>
          </a:prstGeom>
        </p:spPr>
      </p:pic>
      <p:pic>
        <p:nvPicPr>
          <p:cNvPr id="10" name="Grafik 9" descr="ICT_CMYK_whiteborder_gauss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636900" y="349075"/>
            <a:ext cx="3229472" cy="10548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el 1"/>
          <p:cNvSpPr>
            <a:spLocks noGrp="1"/>
          </p:cNvSpPr>
          <p:nvPr>
            <p:ph type="title"/>
          </p:nvPr>
        </p:nvSpPr>
        <p:spPr>
          <a:xfrm>
            <a:off x="316518" y="71414"/>
            <a:ext cx="8286808" cy="1143008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4"/>
          </p:nvPr>
        </p:nvSpPr>
        <p:spPr>
          <a:xfrm>
            <a:off x="2411926" y="6278399"/>
            <a:ext cx="1017066" cy="532800"/>
          </a:xfrm>
          <a:prstGeom prst="rect">
            <a:avLst/>
          </a:prstGeom>
        </p:spPr>
        <p:txBody>
          <a:bodyPr anchor="b" anchorCtr="0"/>
          <a:lstStyle>
            <a:lvl1pPr algn="r">
              <a:defRPr sz="1200" b="1">
                <a:solidFill>
                  <a:srgbClr val="91A5B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D9DBA3F-91D4-479C-9AE4-806E120AC48B}" type="datetime1">
              <a:rPr lang="de-DE" smtClean="0"/>
              <a:pPr/>
              <a:t>09.10.2018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5"/>
          </p:nvPr>
        </p:nvSpPr>
        <p:spPr>
          <a:xfrm>
            <a:off x="8315879" y="6278399"/>
            <a:ext cx="571504" cy="532800"/>
          </a:xfrm>
          <a:prstGeom prst="rect">
            <a:avLst/>
          </a:prstGeom>
        </p:spPr>
        <p:txBody>
          <a:bodyPr anchor="b" anchorCtr="0"/>
          <a:lstStyle>
            <a:lvl1pPr algn="r">
              <a:defRPr sz="1200" b="1">
                <a:solidFill>
                  <a:srgbClr val="91A5B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>
          <a:xfrm>
            <a:off x="3571868" y="6278399"/>
            <a:ext cx="4568017" cy="532800"/>
          </a:xfrm>
          <a:prstGeom prst="rect">
            <a:avLst/>
          </a:prstGeom>
        </p:spPr>
        <p:txBody>
          <a:bodyPr anchor="b" anchorCtr="0"/>
          <a:lstStyle>
            <a:lvl1pPr algn="r">
              <a:defRPr sz="1200" b="1">
                <a:solidFill>
                  <a:srgbClr val="91A5B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Digitale Integrierte Schaltungen 384.086, </a:t>
            </a:r>
            <a:r>
              <a:rPr lang="en-US" dirty="0" smtClean="0"/>
              <a:t>Axel </a:t>
            </a:r>
            <a:r>
              <a:rPr lang="en-US" dirty="0" err="1" smtClean="0"/>
              <a:t>Jantsch</a:t>
            </a:r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sz="half" idx="17"/>
          </p:nvPr>
        </p:nvSpPr>
        <p:spPr>
          <a:xfrm>
            <a:off x="316518" y="1357298"/>
            <a:ext cx="8286808" cy="4786346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2400">
                <a:latin typeface="Calibri" pitchFamily="34" charset="0"/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>
                <a:latin typeface="Calibri" pitchFamily="34" charset="0"/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2000">
                <a:latin typeface="Calibri" pitchFamily="34" charset="0"/>
              </a:defRPr>
            </a:lvl3pPr>
            <a:lvl4pPr>
              <a:spcBef>
                <a:spcPts val="600"/>
              </a:spcBef>
              <a:spcAft>
                <a:spcPts val="600"/>
              </a:spcAft>
              <a:defRPr sz="1800">
                <a:latin typeface="Calibri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16518" y="71414"/>
            <a:ext cx="8286808" cy="1143008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de-DE" noProof="0" dirty="0" smtClean="0"/>
              <a:t>Titelmasterformat </a:t>
            </a:r>
            <a:r>
              <a:rPr lang="en-US" noProof="0" dirty="0" err="1" smtClean="0"/>
              <a:t>durch</a:t>
            </a:r>
            <a:r>
              <a:rPr lang="de-DE" noProof="0" dirty="0" smtClean="0"/>
              <a:t> Klicken bearbeiten</a:t>
            </a:r>
            <a:endParaRPr lang="en-US" noProof="0" dirty="0"/>
          </a:p>
        </p:txBody>
      </p:sp>
      <p:sp>
        <p:nvSpPr>
          <p:cNvPr id="16" name="Datumsplatzhalter 7"/>
          <p:cNvSpPr>
            <a:spLocks noGrp="1"/>
          </p:cNvSpPr>
          <p:nvPr>
            <p:ph type="dt" sz="half" idx="14"/>
          </p:nvPr>
        </p:nvSpPr>
        <p:spPr>
          <a:xfrm>
            <a:off x="2411926" y="6278399"/>
            <a:ext cx="1017066" cy="532800"/>
          </a:xfrm>
          <a:prstGeom prst="rect">
            <a:avLst/>
          </a:prstGeom>
        </p:spPr>
        <p:txBody>
          <a:bodyPr anchor="b" anchorCtr="0"/>
          <a:lstStyle>
            <a:lvl1pPr algn="r">
              <a:defRPr sz="1200" b="1">
                <a:solidFill>
                  <a:srgbClr val="91A5B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D9DBA3F-91D4-479C-9AE4-806E120AC48B}" type="datetime1">
              <a:rPr lang="de-DE" smtClean="0"/>
              <a:pPr/>
              <a:t>09.10.2018</a:t>
            </a:fld>
            <a:endParaRPr lang="de-DE" dirty="0"/>
          </a:p>
        </p:txBody>
      </p:sp>
      <p:sp>
        <p:nvSpPr>
          <p:cNvPr id="17" name="Foliennummernplatzhalter 8"/>
          <p:cNvSpPr>
            <a:spLocks noGrp="1"/>
          </p:cNvSpPr>
          <p:nvPr>
            <p:ph type="sldNum" sz="quarter" idx="15"/>
          </p:nvPr>
        </p:nvSpPr>
        <p:spPr>
          <a:xfrm>
            <a:off x="8315879" y="6278399"/>
            <a:ext cx="571504" cy="532800"/>
          </a:xfrm>
          <a:prstGeom prst="rect">
            <a:avLst/>
          </a:prstGeom>
        </p:spPr>
        <p:txBody>
          <a:bodyPr anchor="b" anchorCtr="0"/>
          <a:lstStyle>
            <a:lvl1pPr algn="r">
              <a:defRPr sz="1200" b="1">
                <a:solidFill>
                  <a:srgbClr val="91A5B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Fußzeilenplatzhalter 9"/>
          <p:cNvSpPr>
            <a:spLocks noGrp="1"/>
          </p:cNvSpPr>
          <p:nvPr>
            <p:ph type="ftr" sz="quarter" idx="16"/>
          </p:nvPr>
        </p:nvSpPr>
        <p:spPr>
          <a:xfrm>
            <a:off x="3571868" y="6278399"/>
            <a:ext cx="4568017" cy="532800"/>
          </a:xfrm>
          <a:prstGeom prst="rect">
            <a:avLst/>
          </a:prstGeom>
        </p:spPr>
        <p:txBody>
          <a:bodyPr anchor="b" anchorCtr="0"/>
          <a:lstStyle>
            <a:lvl1pPr algn="r">
              <a:defRPr sz="1200" b="1">
                <a:solidFill>
                  <a:srgbClr val="91A5B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Digitale Integrierte Schaltungen 384.086, </a:t>
            </a:r>
            <a:r>
              <a:rPr lang="en-US" dirty="0" smtClean="0"/>
              <a:t>Axel </a:t>
            </a:r>
            <a:r>
              <a:rPr lang="en-US" dirty="0" err="1" smtClean="0"/>
              <a:t>Jantsch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nhaltsplatzhalter 2"/>
          <p:cNvSpPr>
            <a:spLocks noGrp="1"/>
          </p:cNvSpPr>
          <p:nvPr>
            <p:ph sz="half" idx="17"/>
          </p:nvPr>
        </p:nvSpPr>
        <p:spPr>
          <a:xfrm>
            <a:off x="316800" y="1357298"/>
            <a:ext cx="4071966" cy="478634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Textmasterformate durch Klicken bearbeiten</a:t>
            </a:r>
          </a:p>
          <a:p>
            <a:pPr lvl="1"/>
            <a:r>
              <a:rPr lang="en-US" noProof="0" smtClean="0"/>
              <a:t>Zweite Ebene</a:t>
            </a:r>
          </a:p>
          <a:p>
            <a:pPr lvl="2"/>
            <a:r>
              <a:rPr lang="en-US" noProof="0" smtClean="0"/>
              <a:t>Dritte Ebene</a:t>
            </a:r>
          </a:p>
          <a:p>
            <a:pPr lvl="3"/>
            <a:r>
              <a:rPr lang="en-US" noProof="0" smtClean="0"/>
              <a:t>Vierte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316518" y="71414"/>
            <a:ext cx="8286808" cy="1143008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en-US" noProof="0" smtClean="0"/>
              <a:t>Titelmasterformat durch Klicken bearbeiten</a:t>
            </a:r>
            <a:endParaRPr lang="en-US" noProof="0"/>
          </a:p>
        </p:txBody>
      </p:sp>
      <p:sp>
        <p:nvSpPr>
          <p:cNvPr id="10" name="Inhaltsplatzhalter 2"/>
          <p:cNvSpPr>
            <a:spLocks noGrp="1"/>
          </p:cNvSpPr>
          <p:nvPr>
            <p:ph sz="half" idx="18"/>
          </p:nvPr>
        </p:nvSpPr>
        <p:spPr>
          <a:xfrm>
            <a:off x="4523448" y="1357298"/>
            <a:ext cx="4071966" cy="478634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Textmasterformate durch Klicken bearbeiten</a:t>
            </a:r>
          </a:p>
          <a:p>
            <a:pPr lvl="1"/>
            <a:r>
              <a:rPr lang="en-US" noProof="0" smtClean="0"/>
              <a:t>Zweite Ebene</a:t>
            </a:r>
          </a:p>
          <a:p>
            <a:pPr lvl="2"/>
            <a:r>
              <a:rPr lang="en-US" noProof="0" smtClean="0"/>
              <a:t>Dritte Ebene</a:t>
            </a:r>
          </a:p>
          <a:p>
            <a:pPr lvl="3"/>
            <a:r>
              <a:rPr lang="en-US" noProof="0" smtClean="0"/>
              <a:t>Vierte Ebene</a:t>
            </a:r>
          </a:p>
        </p:txBody>
      </p:sp>
      <p:sp>
        <p:nvSpPr>
          <p:cNvPr id="13" name="Datumsplatzhalter 7"/>
          <p:cNvSpPr>
            <a:spLocks noGrp="1"/>
          </p:cNvSpPr>
          <p:nvPr>
            <p:ph type="dt" sz="half" idx="14"/>
          </p:nvPr>
        </p:nvSpPr>
        <p:spPr>
          <a:xfrm>
            <a:off x="2411926" y="6278399"/>
            <a:ext cx="1017066" cy="532800"/>
          </a:xfrm>
          <a:prstGeom prst="rect">
            <a:avLst/>
          </a:prstGeom>
        </p:spPr>
        <p:txBody>
          <a:bodyPr anchor="b" anchorCtr="0"/>
          <a:lstStyle>
            <a:lvl1pPr algn="r">
              <a:defRPr sz="1200" b="1">
                <a:solidFill>
                  <a:srgbClr val="91A5B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D9DBA3F-91D4-479C-9AE4-806E120AC48B}" type="datetime1">
              <a:rPr lang="de-DE" smtClean="0"/>
              <a:pPr/>
              <a:t>09.10.2018</a:t>
            </a:fld>
            <a:endParaRPr lang="de-DE" dirty="0"/>
          </a:p>
        </p:txBody>
      </p:sp>
      <p:sp>
        <p:nvSpPr>
          <p:cNvPr id="14" name="Foliennummernplatzhalter 8"/>
          <p:cNvSpPr>
            <a:spLocks noGrp="1"/>
          </p:cNvSpPr>
          <p:nvPr>
            <p:ph type="sldNum" sz="quarter" idx="15"/>
          </p:nvPr>
        </p:nvSpPr>
        <p:spPr>
          <a:xfrm>
            <a:off x="8315879" y="6278399"/>
            <a:ext cx="571504" cy="532800"/>
          </a:xfrm>
          <a:prstGeom prst="rect">
            <a:avLst/>
          </a:prstGeom>
        </p:spPr>
        <p:txBody>
          <a:bodyPr anchor="b" anchorCtr="0"/>
          <a:lstStyle>
            <a:lvl1pPr algn="r">
              <a:defRPr sz="1200" b="1">
                <a:solidFill>
                  <a:srgbClr val="91A5B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6" name="Fußzeilenplatzhalter 9"/>
          <p:cNvSpPr>
            <a:spLocks noGrp="1"/>
          </p:cNvSpPr>
          <p:nvPr>
            <p:ph type="ftr" sz="quarter" idx="16"/>
          </p:nvPr>
        </p:nvSpPr>
        <p:spPr>
          <a:xfrm>
            <a:off x="3571868" y="6278399"/>
            <a:ext cx="4568017" cy="532800"/>
          </a:xfrm>
          <a:prstGeom prst="rect">
            <a:avLst/>
          </a:prstGeom>
        </p:spPr>
        <p:txBody>
          <a:bodyPr anchor="b" anchorCtr="0"/>
          <a:lstStyle>
            <a:lvl1pPr algn="r">
              <a:defRPr sz="1200" b="1">
                <a:solidFill>
                  <a:srgbClr val="91A5B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Digitale Integrierte Schaltungen 384.086, Axel Jantsch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8"/>
          <p:cNvSpPr txBox="1">
            <a:spLocks/>
          </p:cNvSpPr>
          <p:nvPr userDrawn="1"/>
        </p:nvSpPr>
        <p:spPr bwMode="auto">
          <a:xfrm>
            <a:off x="8515113" y="6367115"/>
            <a:ext cx="488984" cy="48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258" tIns="43630" rIns="87258" bIns="43630" anchor="b"/>
          <a:lstStyle>
            <a:lvl1pPr algn="ctr" defTabSz="995363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ctr" defTabSz="995363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ctr" defTabSz="995363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ctr" defTabSz="995363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ctr" defTabSz="995363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9953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9953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9953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9953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defRPr/>
            </a:pPr>
            <a:fld id="{4C1625D3-1AD4-44E6-B8E6-BA1E2E706D74}" type="slidenum">
              <a:rPr lang="de-DE" altLang="de-DE" sz="1100" b="1" smtClean="0">
                <a:solidFill>
                  <a:srgbClr val="91A5BB"/>
                </a:solidFill>
                <a:latin typeface="Arial" charset="0"/>
                <a:cs typeface="Arial" charset="0"/>
              </a:rPr>
              <a:pPr algn="r">
                <a:defRPr/>
              </a:pPr>
              <a:t>‹#›</a:t>
            </a:fld>
            <a:endParaRPr lang="de-DE" altLang="de-DE" sz="1100" b="1" smtClean="0">
              <a:solidFill>
                <a:srgbClr val="91A5BB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237" y="122362"/>
            <a:ext cx="8737871" cy="564302"/>
          </a:xfrm>
          <a:prstGeom prst="rect">
            <a:avLst/>
          </a:prstGeom>
        </p:spPr>
        <p:txBody>
          <a:bodyPr lIns="80168" tIns="40083" rIns="80168" bIns="40083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sz="half" idx="1"/>
          </p:nvPr>
        </p:nvSpPr>
        <p:spPr>
          <a:xfrm>
            <a:off x="194236" y="1208905"/>
            <a:ext cx="4303059" cy="4894458"/>
          </a:xfrm>
          <a:prstGeom prst="rect">
            <a:avLst/>
          </a:prstGeom>
        </p:spPr>
        <p:txBody>
          <a:bodyPr lIns="80168" tIns="40083" rIns="80168" bIns="40083"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13" name="Inhaltsplatzhalter 3"/>
          <p:cNvSpPr>
            <a:spLocks noGrp="1"/>
          </p:cNvSpPr>
          <p:nvPr>
            <p:ph sz="half" idx="2"/>
          </p:nvPr>
        </p:nvSpPr>
        <p:spPr>
          <a:xfrm>
            <a:off x="4627692" y="1208905"/>
            <a:ext cx="4304417" cy="4894458"/>
          </a:xfrm>
          <a:prstGeom prst="rect">
            <a:avLst/>
          </a:prstGeom>
        </p:spPr>
        <p:txBody>
          <a:bodyPr lIns="80168" tIns="40083" rIns="80168" bIns="40083"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6120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CBD9F1"/>
            </a:gs>
            <a:gs pos="0">
              <a:schemeClr val="accent1">
                <a:tint val="44500"/>
                <a:satMod val="160000"/>
              </a:schemeClr>
            </a:gs>
            <a:gs pos="66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Grafik 12" descr="TU_Logo.gif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8340" y="6332557"/>
            <a:ext cx="444402" cy="446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feld 14"/>
          <p:cNvSpPr txBox="1"/>
          <p:nvPr/>
        </p:nvSpPr>
        <p:spPr>
          <a:xfrm rot="16200000">
            <a:off x="7839808" y="973707"/>
            <a:ext cx="2286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www.ict.tuwien.ac.at</a:t>
            </a:r>
            <a:endParaRPr lang="de-AT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5" name="Picture 4" descr="O:\ICT-ART\ICT_Logo\ICT_LOGO_grey.wmf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100000"/>
          </a:blip>
          <a:srcRect/>
          <a:stretch>
            <a:fillRect/>
          </a:stretch>
        </p:blipFill>
        <p:spPr bwMode="auto">
          <a:xfrm rot="16200000">
            <a:off x="8710598" y="2310321"/>
            <a:ext cx="571502" cy="295302"/>
          </a:xfrm>
          <a:prstGeom prst="rect">
            <a:avLst/>
          </a:prstGeom>
          <a:noFill/>
        </p:spPr>
      </p:pic>
      <p:sp>
        <p:nvSpPr>
          <p:cNvPr id="16" name="Textfeld 15"/>
          <p:cNvSpPr txBox="1"/>
          <p:nvPr userDrawn="1"/>
        </p:nvSpPr>
        <p:spPr>
          <a:xfrm>
            <a:off x="500034" y="6278428"/>
            <a:ext cx="1935528" cy="531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b="1" noProof="0" dirty="0" smtClean="0">
                <a:solidFill>
                  <a:srgbClr val="92AAC7"/>
                </a:solidFill>
                <a:latin typeface="Arial" pitchFamily="34" charset="0"/>
                <a:cs typeface="Arial" pitchFamily="34" charset="0"/>
              </a:rPr>
              <a:t>Institute </a:t>
            </a:r>
            <a:r>
              <a:rPr lang="en-US" sz="1200" b="1" baseline="0" noProof="0" dirty="0" smtClean="0">
                <a:solidFill>
                  <a:srgbClr val="92AAC7"/>
                </a:solidFill>
                <a:latin typeface="Arial" pitchFamily="34" charset="0"/>
                <a:cs typeface="Arial" pitchFamily="34" charset="0"/>
              </a:rPr>
              <a:t>of</a:t>
            </a:r>
            <a:br>
              <a:rPr lang="en-US" sz="1200" b="1" baseline="0" noProof="0" dirty="0" smtClean="0">
                <a:solidFill>
                  <a:srgbClr val="92AAC7"/>
                </a:solidFill>
                <a:latin typeface="Arial" pitchFamily="34" charset="0"/>
                <a:cs typeface="Arial" pitchFamily="34" charset="0"/>
              </a:rPr>
            </a:br>
            <a:r>
              <a:rPr lang="en-US" sz="1200" b="1" baseline="0" noProof="0" dirty="0" smtClean="0">
                <a:solidFill>
                  <a:srgbClr val="92AAC7"/>
                </a:solidFill>
                <a:latin typeface="Arial" pitchFamily="34" charset="0"/>
                <a:cs typeface="Arial" pitchFamily="34" charset="0"/>
              </a:rPr>
              <a:t>Computer Technology</a:t>
            </a:r>
          </a:p>
        </p:txBody>
      </p:sp>
      <p:grpSp>
        <p:nvGrpSpPr>
          <p:cNvPr id="13" name="Gruppieren 12"/>
          <p:cNvGrpSpPr/>
          <p:nvPr userDrawn="1"/>
        </p:nvGrpSpPr>
        <p:grpSpPr>
          <a:xfrm>
            <a:off x="0" y="0"/>
            <a:ext cx="8845201" cy="6255542"/>
            <a:chOff x="-1" y="0"/>
            <a:chExt cx="8845201" cy="6255542"/>
          </a:xfrm>
          <a:solidFill>
            <a:schemeClr val="bg1"/>
          </a:solidFill>
        </p:grpSpPr>
        <p:sp>
          <p:nvSpPr>
            <p:cNvPr id="11" name="Freeform 10"/>
            <p:cNvSpPr>
              <a:spLocks/>
            </p:cNvSpPr>
            <p:nvPr userDrawn="1"/>
          </p:nvSpPr>
          <p:spPr bwMode="auto">
            <a:xfrm flipV="1">
              <a:off x="-1" y="826254"/>
              <a:ext cx="8845200" cy="5429288"/>
            </a:xfrm>
            <a:custGeom>
              <a:avLst/>
              <a:gdLst/>
              <a:ahLst/>
              <a:cxnLst>
                <a:cxn ang="0">
                  <a:pos x="16464" y="907"/>
                </a:cxn>
                <a:cxn ang="0">
                  <a:pos x="16463" y="859"/>
                </a:cxn>
                <a:cxn ang="0">
                  <a:pos x="16459" y="814"/>
                </a:cxn>
                <a:cxn ang="0">
                  <a:pos x="16453" y="768"/>
                </a:cxn>
                <a:cxn ang="0">
                  <a:pos x="16447" y="725"/>
                </a:cxn>
                <a:cxn ang="0">
                  <a:pos x="16436" y="682"/>
                </a:cxn>
                <a:cxn ang="0">
                  <a:pos x="16426" y="640"/>
                </a:cxn>
                <a:cxn ang="0">
                  <a:pos x="16412" y="598"/>
                </a:cxn>
                <a:cxn ang="0">
                  <a:pos x="16397" y="558"/>
                </a:cxn>
                <a:cxn ang="0">
                  <a:pos x="16379" y="517"/>
                </a:cxn>
                <a:cxn ang="0">
                  <a:pos x="16358" y="479"/>
                </a:cxn>
                <a:cxn ang="0">
                  <a:pos x="16336" y="440"/>
                </a:cxn>
                <a:cxn ang="0">
                  <a:pos x="16313" y="404"/>
                </a:cxn>
                <a:cxn ang="0">
                  <a:pos x="16285" y="368"/>
                </a:cxn>
                <a:cxn ang="0">
                  <a:pos x="16258" y="334"/>
                </a:cxn>
                <a:cxn ang="0">
                  <a:pos x="16228" y="299"/>
                </a:cxn>
                <a:cxn ang="0">
                  <a:pos x="16196" y="266"/>
                </a:cxn>
                <a:cxn ang="0">
                  <a:pos x="16162" y="233"/>
                </a:cxn>
                <a:cxn ang="0">
                  <a:pos x="16127" y="203"/>
                </a:cxn>
                <a:cxn ang="0">
                  <a:pos x="16091" y="174"/>
                </a:cxn>
                <a:cxn ang="0">
                  <a:pos x="16055" y="149"/>
                </a:cxn>
                <a:cxn ang="0">
                  <a:pos x="16016" y="124"/>
                </a:cxn>
                <a:cxn ang="0">
                  <a:pos x="15978" y="103"/>
                </a:cxn>
                <a:cxn ang="0">
                  <a:pos x="15938" y="83"/>
                </a:cxn>
                <a:cxn ang="0">
                  <a:pos x="15900" y="66"/>
                </a:cxn>
                <a:cxn ang="0">
                  <a:pos x="15858" y="49"/>
                </a:cxn>
                <a:cxn ang="0">
                  <a:pos x="15817" y="36"/>
                </a:cxn>
                <a:cxn ang="0">
                  <a:pos x="15774" y="24"/>
                </a:cxn>
                <a:cxn ang="0">
                  <a:pos x="15732" y="16"/>
                </a:cxn>
                <a:cxn ang="0">
                  <a:pos x="15686" y="7"/>
                </a:cxn>
                <a:cxn ang="0">
                  <a:pos x="15642" y="4"/>
                </a:cxn>
                <a:cxn ang="0">
                  <a:pos x="15595" y="0"/>
                </a:cxn>
                <a:cxn ang="0">
                  <a:pos x="15550" y="0"/>
                </a:cxn>
                <a:cxn ang="0">
                  <a:pos x="0" y="0"/>
                </a:cxn>
                <a:cxn ang="0">
                  <a:pos x="0" y="9315"/>
                </a:cxn>
                <a:cxn ang="0">
                  <a:pos x="16464" y="9315"/>
                </a:cxn>
                <a:cxn ang="0">
                  <a:pos x="16464" y="907"/>
                </a:cxn>
              </a:cxnLst>
              <a:rect l="0" t="0" r="r" b="b"/>
              <a:pathLst>
                <a:path w="16464" h="9315">
                  <a:moveTo>
                    <a:pt x="16464" y="907"/>
                  </a:moveTo>
                  <a:lnTo>
                    <a:pt x="16463" y="859"/>
                  </a:lnTo>
                  <a:lnTo>
                    <a:pt x="16459" y="814"/>
                  </a:lnTo>
                  <a:lnTo>
                    <a:pt x="16453" y="768"/>
                  </a:lnTo>
                  <a:lnTo>
                    <a:pt x="16447" y="725"/>
                  </a:lnTo>
                  <a:lnTo>
                    <a:pt x="16436" y="682"/>
                  </a:lnTo>
                  <a:lnTo>
                    <a:pt x="16426" y="640"/>
                  </a:lnTo>
                  <a:lnTo>
                    <a:pt x="16412" y="598"/>
                  </a:lnTo>
                  <a:lnTo>
                    <a:pt x="16397" y="558"/>
                  </a:lnTo>
                  <a:lnTo>
                    <a:pt x="16379" y="517"/>
                  </a:lnTo>
                  <a:lnTo>
                    <a:pt x="16358" y="479"/>
                  </a:lnTo>
                  <a:lnTo>
                    <a:pt x="16336" y="440"/>
                  </a:lnTo>
                  <a:lnTo>
                    <a:pt x="16313" y="404"/>
                  </a:lnTo>
                  <a:lnTo>
                    <a:pt x="16285" y="368"/>
                  </a:lnTo>
                  <a:lnTo>
                    <a:pt x="16258" y="334"/>
                  </a:lnTo>
                  <a:lnTo>
                    <a:pt x="16228" y="299"/>
                  </a:lnTo>
                  <a:lnTo>
                    <a:pt x="16196" y="266"/>
                  </a:lnTo>
                  <a:lnTo>
                    <a:pt x="16162" y="233"/>
                  </a:lnTo>
                  <a:lnTo>
                    <a:pt x="16127" y="203"/>
                  </a:lnTo>
                  <a:lnTo>
                    <a:pt x="16091" y="174"/>
                  </a:lnTo>
                  <a:lnTo>
                    <a:pt x="16055" y="149"/>
                  </a:lnTo>
                  <a:lnTo>
                    <a:pt x="16016" y="124"/>
                  </a:lnTo>
                  <a:lnTo>
                    <a:pt x="15978" y="103"/>
                  </a:lnTo>
                  <a:lnTo>
                    <a:pt x="15938" y="83"/>
                  </a:lnTo>
                  <a:lnTo>
                    <a:pt x="15900" y="66"/>
                  </a:lnTo>
                  <a:lnTo>
                    <a:pt x="15858" y="49"/>
                  </a:lnTo>
                  <a:lnTo>
                    <a:pt x="15817" y="36"/>
                  </a:lnTo>
                  <a:lnTo>
                    <a:pt x="15774" y="24"/>
                  </a:lnTo>
                  <a:lnTo>
                    <a:pt x="15732" y="16"/>
                  </a:lnTo>
                  <a:lnTo>
                    <a:pt x="15686" y="7"/>
                  </a:lnTo>
                  <a:lnTo>
                    <a:pt x="15642" y="4"/>
                  </a:lnTo>
                  <a:lnTo>
                    <a:pt x="15595" y="0"/>
                  </a:lnTo>
                  <a:lnTo>
                    <a:pt x="15550" y="0"/>
                  </a:lnTo>
                  <a:lnTo>
                    <a:pt x="0" y="0"/>
                  </a:lnTo>
                  <a:lnTo>
                    <a:pt x="0" y="9315"/>
                  </a:lnTo>
                  <a:lnTo>
                    <a:pt x="16464" y="9315"/>
                  </a:lnTo>
                  <a:lnTo>
                    <a:pt x="16464" y="9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AT"/>
            </a:p>
          </p:txBody>
        </p:sp>
        <p:sp>
          <p:nvSpPr>
            <p:cNvPr id="12" name="Rechteck 11"/>
            <p:cNvSpPr/>
            <p:nvPr userDrawn="1"/>
          </p:nvSpPr>
          <p:spPr bwMode="auto">
            <a:xfrm>
              <a:off x="0" y="0"/>
              <a:ext cx="8845200" cy="828000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de-AT" sz="2000" dirty="0" err="1" smtClean="0">
                <a:latin typeface="+mn-lt"/>
                <a:cs typeface="+mn-cs"/>
              </a:endParaRPr>
            </a:p>
          </p:txBody>
        </p:sp>
      </p:grpSp>
      <p:sp>
        <p:nvSpPr>
          <p:cNvPr id="14" name="Datumsplatzhalter 7"/>
          <p:cNvSpPr>
            <a:spLocks noGrp="1"/>
          </p:cNvSpPr>
          <p:nvPr>
            <p:ph type="dt" sz="half" idx="2"/>
          </p:nvPr>
        </p:nvSpPr>
        <p:spPr>
          <a:xfrm>
            <a:off x="2411926" y="6278399"/>
            <a:ext cx="1017066" cy="532800"/>
          </a:xfrm>
          <a:prstGeom prst="rect">
            <a:avLst/>
          </a:prstGeom>
        </p:spPr>
        <p:txBody>
          <a:bodyPr anchor="b" anchorCtr="0"/>
          <a:lstStyle>
            <a:lvl1pPr algn="r">
              <a:defRPr sz="1200" b="1">
                <a:solidFill>
                  <a:srgbClr val="91A5B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D9DBA3F-91D4-479C-9AE4-806E120AC48B}" type="datetime1">
              <a:rPr lang="de-DE" smtClean="0"/>
              <a:pPr/>
              <a:t>09.10.2018</a:t>
            </a:fld>
            <a:endParaRPr lang="de-DE" dirty="0"/>
          </a:p>
        </p:txBody>
      </p:sp>
      <p:sp>
        <p:nvSpPr>
          <p:cNvPr id="17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8315879" y="6278399"/>
            <a:ext cx="571504" cy="532800"/>
          </a:xfrm>
          <a:prstGeom prst="rect">
            <a:avLst/>
          </a:prstGeom>
        </p:spPr>
        <p:txBody>
          <a:bodyPr anchor="b" anchorCtr="0"/>
          <a:lstStyle>
            <a:lvl1pPr algn="r">
              <a:defRPr sz="1200" b="1">
                <a:solidFill>
                  <a:srgbClr val="91A5B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Fußzeilenplatzhalter 9"/>
          <p:cNvSpPr>
            <a:spLocks noGrp="1"/>
          </p:cNvSpPr>
          <p:nvPr>
            <p:ph type="ftr" sz="quarter" idx="3"/>
          </p:nvPr>
        </p:nvSpPr>
        <p:spPr>
          <a:xfrm>
            <a:off x="3571868" y="6278399"/>
            <a:ext cx="4568017" cy="532800"/>
          </a:xfrm>
          <a:prstGeom prst="rect">
            <a:avLst/>
          </a:prstGeom>
        </p:spPr>
        <p:txBody>
          <a:bodyPr anchor="b" anchorCtr="0"/>
          <a:lstStyle>
            <a:lvl1pPr algn="r">
              <a:defRPr sz="1200" b="1">
                <a:solidFill>
                  <a:srgbClr val="91A5B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Digitale Integrierte Schaltungen 384.086, Axel Jantsch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4" r:id="rId2"/>
    <p:sldLayoutId id="2147483691" r:id="rId3"/>
    <p:sldLayoutId id="2147483692" r:id="rId4"/>
    <p:sldLayoutId id="2147483693" r:id="rId5"/>
    <p:sldLayoutId id="2147483695" r:id="rId6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pitchFamily="18" charset="2"/>
        <a:buChar char="-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sciencedirect.com/science/article/pii/B9780123743640500138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Digitale</a:t>
            </a:r>
            <a:r>
              <a:rPr lang="en-US" dirty="0" smtClean="0"/>
              <a:t> </a:t>
            </a:r>
            <a:r>
              <a:rPr lang="en-US" dirty="0" err="1" smtClean="0"/>
              <a:t>Integrierte</a:t>
            </a:r>
            <a:r>
              <a:rPr lang="en-US" dirty="0" smtClean="0"/>
              <a:t> </a:t>
            </a:r>
            <a:r>
              <a:rPr lang="en-US" dirty="0" err="1" smtClean="0"/>
              <a:t>Schaltungen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2018 WS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 smtClean="0"/>
              <a:t>Prof. Axel </a:t>
            </a:r>
            <a:r>
              <a:rPr lang="de-AT" smtClean="0"/>
              <a:t>Jantsch</a:t>
            </a:r>
            <a:endParaRPr lang="de-AT" dirty="0" smtClean="0"/>
          </a:p>
        </p:txBody>
      </p:sp>
    </p:spTree>
    <p:extLst>
      <p:ext uri="{BB962C8B-B14F-4D97-AF65-F5344CB8AC3E}">
        <p14:creationId xmlns:p14="http://schemas.microsoft.com/office/powerpoint/2010/main" val="423440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820" y="1062633"/>
            <a:ext cx="2634580" cy="185852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518" y="23789"/>
            <a:ext cx="8286808" cy="1014436"/>
          </a:xfrm>
        </p:spPr>
        <p:txBody>
          <a:bodyPr/>
          <a:lstStyle/>
          <a:p>
            <a:r>
              <a:rPr lang="de-AT" dirty="0" smtClean="0"/>
              <a:t>Intel </a:t>
            </a:r>
            <a:r>
              <a:rPr lang="de-AT" dirty="0" err="1" smtClean="0"/>
              <a:t>Skylake</a:t>
            </a:r>
            <a:r>
              <a:rPr lang="de-AT" dirty="0" smtClean="0"/>
              <a:t> Server </a:t>
            </a:r>
            <a:r>
              <a:rPr lang="de-AT" dirty="0" err="1" smtClean="0"/>
              <a:t>Architecture</a:t>
            </a:r>
            <a:r>
              <a:rPr lang="de-AT" dirty="0" smtClean="0"/>
              <a:t/>
            </a:r>
            <a:br>
              <a:rPr lang="de-AT" dirty="0" smtClean="0"/>
            </a:br>
            <a:r>
              <a:rPr lang="de-AT" sz="2800" dirty="0"/>
              <a:t>10-28 </a:t>
            </a:r>
            <a:r>
              <a:rPr lang="de-AT" sz="2800" dirty="0" err="1"/>
              <a:t>cores</a:t>
            </a:r>
            <a:r>
              <a:rPr lang="de-AT" sz="2800" dirty="0"/>
              <a:t> (12-30 </a:t>
            </a:r>
            <a:r>
              <a:rPr lang="de-AT" sz="2800" dirty="0" err="1"/>
              <a:t>tiles</a:t>
            </a:r>
            <a:r>
              <a:rPr lang="de-AT" sz="2800" dirty="0"/>
              <a:t>), 14nm, 694 mm2 (30 </a:t>
            </a:r>
            <a:r>
              <a:rPr lang="de-AT" sz="2800" dirty="0" err="1"/>
              <a:t>tiles</a:t>
            </a:r>
            <a:r>
              <a:rPr lang="de-AT" sz="2800" dirty="0" smtClean="0"/>
              <a:t>)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8"/>
          </p:nvPr>
        </p:nvSpPr>
        <p:spPr>
          <a:xfrm>
            <a:off x="466726" y="1304925"/>
            <a:ext cx="3524250" cy="44577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GB" sz="2000" dirty="0" smtClean="0"/>
              <a:t>Cache</a:t>
            </a:r>
          </a:p>
          <a:p>
            <a:pPr>
              <a:spcBef>
                <a:spcPts val="0"/>
              </a:spcBef>
            </a:pPr>
            <a:r>
              <a:rPr lang="en-GB" sz="2000" dirty="0" smtClean="0"/>
              <a:t>L0 </a:t>
            </a:r>
            <a:r>
              <a:rPr lang="en-GB" sz="2000" dirty="0"/>
              <a:t>µOP </a:t>
            </a:r>
            <a:r>
              <a:rPr lang="en-GB" sz="2000" dirty="0" smtClean="0"/>
              <a:t>cache:</a:t>
            </a:r>
          </a:p>
          <a:p>
            <a:pPr lvl="1">
              <a:spcBef>
                <a:spcPts val="0"/>
              </a:spcBef>
            </a:pPr>
            <a:r>
              <a:rPr lang="en-GB" sz="1600" dirty="0" smtClean="0"/>
              <a:t>1536 </a:t>
            </a:r>
            <a:r>
              <a:rPr lang="en-GB" sz="1600" dirty="0"/>
              <a:t>µOPs/core, </a:t>
            </a:r>
            <a:endParaRPr lang="en-GB" sz="1600" dirty="0" smtClean="0"/>
          </a:p>
          <a:p>
            <a:pPr lvl="1">
              <a:spcBef>
                <a:spcPts val="0"/>
              </a:spcBef>
            </a:pPr>
            <a:r>
              <a:rPr lang="en-GB" sz="1600" dirty="0" smtClean="0"/>
              <a:t>8-way </a:t>
            </a:r>
            <a:r>
              <a:rPr lang="en-GB" sz="1600" dirty="0"/>
              <a:t>set </a:t>
            </a:r>
            <a:r>
              <a:rPr lang="en-GB" sz="1600" dirty="0" smtClean="0"/>
              <a:t>associative</a:t>
            </a:r>
          </a:p>
          <a:p>
            <a:pPr lvl="1">
              <a:spcBef>
                <a:spcPts val="0"/>
              </a:spcBef>
            </a:pPr>
            <a:r>
              <a:rPr lang="en-GB" sz="1600" dirty="0" smtClean="0"/>
              <a:t>32 </a:t>
            </a:r>
            <a:r>
              <a:rPr lang="en-GB" sz="1600" dirty="0"/>
              <a:t>sets, 6-µOP line size</a:t>
            </a:r>
          </a:p>
          <a:p>
            <a:pPr>
              <a:spcBef>
                <a:spcPts val="0"/>
              </a:spcBef>
            </a:pPr>
            <a:r>
              <a:rPr lang="en-GB" sz="2000" dirty="0" smtClean="0"/>
              <a:t>L1 I Cache:</a:t>
            </a:r>
          </a:p>
          <a:p>
            <a:pPr lvl="1">
              <a:spcBef>
                <a:spcPts val="0"/>
              </a:spcBef>
            </a:pPr>
            <a:r>
              <a:rPr lang="en-GB" sz="1600" dirty="0" smtClean="0"/>
              <a:t>32 </a:t>
            </a:r>
            <a:r>
              <a:rPr lang="en-GB" sz="1600" dirty="0"/>
              <a:t>KiB/core, </a:t>
            </a:r>
            <a:endParaRPr lang="en-GB" sz="1600" dirty="0" smtClean="0"/>
          </a:p>
          <a:p>
            <a:pPr lvl="1">
              <a:spcBef>
                <a:spcPts val="0"/>
              </a:spcBef>
            </a:pPr>
            <a:r>
              <a:rPr lang="en-GB" sz="1600" dirty="0" smtClean="0"/>
              <a:t>8-way </a:t>
            </a:r>
            <a:r>
              <a:rPr lang="en-GB" sz="1600" dirty="0"/>
              <a:t>set </a:t>
            </a:r>
            <a:r>
              <a:rPr lang="en-GB" sz="1600" dirty="0" smtClean="0"/>
              <a:t>associative</a:t>
            </a:r>
          </a:p>
          <a:p>
            <a:pPr lvl="1">
              <a:spcBef>
                <a:spcPts val="0"/>
              </a:spcBef>
            </a:pPr>
            <a:r>
              <a:rPr lang="en-GB" sz="1600" dirty="0" smtClean="0"/>
              <a:t>64 </a:t>
            </a:r>
            <a:r>
              <a:rPr lang="en-GB" sz="1600" dirty="0"/>
              <a:t>sets, 64 B line size</a:t>
            </a:r>
          </a:p>
          <a:p>
            <a:pPr>
              <a:spcBef>
                <a:spcPts val="0"/>
              </a:spcBef>
            </a:pPr>
            <a:r>
              <a:rPr lang="en-GB" sz="2000" dirty="0" smtClean="0"/>
              <a:t>L1D </a:t>
            </a:r>
            <a:r>
              <a:rPr lang="en-GB" sz="2000" dirty="0"/>
              <a:t>Cache</a:t>
            </a:r>
            <a:r>
              <a:rPr lang="en-GB" sz="2000" dirty="0" smtClean="0"/>
              <a:t>:</a:t>
            </a:r>
          </a:p>
          <a:p>
            <a:pPr lvl="1">
              <a:spcBef>
                <a:spcPts val="0"/>
              </a:spcBef>
            </a:pPr>
            <a:r>
              <a:rPr lang="en-GB" sz="1600" dirty="0" smtClean="0"/>
              <a:t>32 </a:t>
            </a:r>
            <a:r>
              <a:rPr lang="en-GB" sz="1600" dirty="0"/>
              <a:t>KiB/core, </a:t>
            </a:r>
            <a:endParaRPr lang="en-GB" sz="1600" dirty="0" smtClean="0"/>
          </a:p>
          <a:p>
            <a:pPr lvl="1">
              <a:spcBef>
                <a:spcPts val="0"/>
              </a:spcBef>
            </a:pPr>
            <a:r>
              <a:rPr lang="en-GB" sz="1600" dirty="0" smtClean="0"/>
              <a:t>8-way </a:t>
            </a:r>
            <a:r>
              <a:rPr lang="en-GB" sz="1600" dirty="0"/>
              <a:t>set </a:t>
            </a:r>
            <a:r>
              <a:rPr lang="en-GB" sz="1600" dirty="0" smtClean="0"/>
              <a:t>associative</a:t>
            </a:r>
          </a:p>
          <a:p>
            <a:pPr lvl="1">
              <a:spcBef>
                <a:spcPts val="0"/>
              </a:spcBef>
            </a:pPr>
            <a:r>
              <a:rPr lang="en-GB" sz="1600" dirty="0" smtClean="0"/>
              <a:t>64 </a:t>
            </a:r>
            <a:r>
              <a:rPr lang="en-GB" sz="1600" dirty="0"/>
              <a:t>sets, 64 B line </a:t>
            </a:r>
            <a:r>
              <a:rPr lang="en-GB" sz="1600" dirty="0" smtClean="0"/>
              <a:t>size</a:t>
            </a:r>
          </a:p>
          <a:p>
            <a:pPr lvl="1">
              <a:spcBef>
                <a:spcPts val="0"/>
              </a:spcBef>
            </a:pPr>
            <a:r>
              <a:rPr lang="en-GB" sz="1600" dirty="0" smtClean="0"/>
              <a:t>4 - 5 </a:t>
            </a:r>
            <a:r>
              <a:rPr lang="en-GB" sz="1600" dirty="0"/>
              <a:t>cycles </a:t>
            </a:r>
            <a:r>
              <a:rPr lang="en-GB" sz="1600" dirty="0" smtClean="0"/>
              <a:t>latency</a:t>
            </a:r>
          </a:p>
          <a:p>
            <a:pPr lvl="1">
              <a:spcBef>
                <a:spcPts val="0"/>
              </a:spcBef>
            </a:pPr>
            <a:r>
              <a:rPr lang="en-GB" sz="1600" dirty="0" smtClean="0"/>
              <a:t>Write-back policy</a:t>
            </a:r>
            <a:endParaRPr lang="en-GB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114801" y="3105149"/>
            <a:ext cx="4324350" cy="360619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1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Symbol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2000" dirty="0" smtClean="0"/>
              <a:t>L2 Cache:</a:t>
            </a:r>
          </a:p>
          <a:p>
            <a:pPr lvl="1">
              <a:spcBef>
                <a:spcPts val="0"/>
              </a:spcBef>
            </a:pPr>
            <a:r>
              <a:rPr lang="en-GB" sz="1600" dirty="0" smtClean="0"/>
              <a:t>1 </a:t>
            </a:r>
            <a:r>
              <a:rPr lang="en-GB" sz="1600" dirty="0" err="1" smtClean="0"/>
              <a:t>MiB</a:t>
            </a:r>
            <a:r>
              <a:rPr lang="en-GB" sz="1600" dirty="0" smtClean="0"/>
              <a:t>/core, </a:t>
            </a:r>
          </a:p>
          <a:p>
            <a:pPr lvl="1">
              <a:spcBef>
                <a:spcPts val="0"/>
              </a:spcBef>
            </a:pPr>
            <a:r>
              <a:rPr lang="en-GB" sz="1600" dirty="0" smtClean="0"/>
              <a:t>16-way set associative</a:t>
            </a:r>
          </a:p>
          <a:p>
            <a:pPr lvl="1">
              <a:spcBef>
                <a:spcPts val="0"/>
              </a:spcBef>
            </a:pPr>
            <a:r>
              <a:rPr lang="en-GB" sz="1600" dirty="0" smtClean="0"/>
              <a:t>64 B line size</a:t>
            </a:r>
          </a:p>
          <a:p>
            <a:pPr lvl="1">
              <a:spcBef>
                <a:spcPts val="0"/>
              </a:spcBef>
            </a:pPr>
            <a:r>
              <a:rPr lang="en-GB" sz="1600" dirty="0" smtClean="0"/>
              <a:t>Write-back policy</a:t>
            </a:r>
          </a:p>
          <a:p>
            <a:pPr lvl="1">
              <a:spcBef>
                <a:spcPts val="0"/>
              </a:spcBef>
            </a:pPr>
            <a:r>
              <a:rPr lang="en-GB" sz="1600" dirty="0" smtClean="0"/>
              <a:t>14 cycles latency</a:t>
            </a:r>
          </a:p>
          <a:p>
            <a:pPr>
              <a:spcBef>
                <a:spcPts val="0"/>
              </a:spcBef>
            </a:pPr>
            <a:r>
              <a:rPr lang="en-GB" sz="2000" dirty="0" smtClean="0"/>
              <a:t>L3 Cache:</a:t>
            </a:r>
          </a:p>
          <a:p>
            <a:pPr lvl="1">
              <a:spcBef>
                <a:spcPts val="0"/>
              </a:spcBef>
            </a:pPr>
            <a:r>
              <a:rPr lang="en-GB" sz="1600" dirty="0" smtClean="0"/>
              <a:t>1.375 </a:t>
            </a:r>
            <a:r>
              <a:rPr lang="en-GB" sz="1600" dirty="0" err="1" smtClean="0"/>
              <a:t>MiB</a:t>
            </a:r>
            <a:r>
              <a:rPr lang="en-GB" sz="1600" dirty="0" smtClean="0"/>
              <a:t>/core, </a:t>
            </a:r>
          </a:p>
          <a:p>
            <a:pPr lvl="1">
              <a:spcBef>
                <a:spcPts val="0"/>
              </a:spcBef>
            </a:pPr>
            <a:r>
              <a:rPr lang="en-GB" sz="1600" dirty="0" smtClean="0"/>
              <a:t>11-way set associative, </a:t>
            </a:r>
          </a:p>
          <a:p>
            <a:pPr lvl="1">
              <a:spcBef>
                <a:spcPts val="0"/>
              </a:spcBef>
            </a:pPr>
            <a:r>
              <a:rPr lang="en-GB" sz="1600" dirty="0" smtClean="0"/>
              <a:t>shared across all cores</a:t>
            </a:r>
          </a:p>
          <a:p>
            <a:pPr lvl="1">
              <a:spcBef>
                <a:spcPts val="0"/>
              </a:spcBef>
            </a:pPr>
            <a:r>
              <a:rPr lang="en-GB" sz="1600" dirty="0" smtClean="0"/>
              <a:t>2,048 sets, 64 B line size</a:t>
            </a:r>
          </a:p>
          <a:p>
            <a:pPr lvl="1">
              <a:spcBef>
                <a:spcPts val="0"/>
              </a:spcBef>
            </a:pPr>
            <a:r>
              <a:rPr lang="en-GB" sz="1600" dirty="0" smtClean="0"/>
              <a:t>Write-back policy</a:t>
            </a:r>
          </a:p>
          <a:p>
            <a:pPr lvl="1">
              <a:spcBef>
                <a:spcPts val="0"/>
              </a:spcBef>
            </a:pPr>
            <a:r>
              <a:rPr lang="en-GB" sz="1600" dirty="0" smtClean="0"/>
              <a:t>50-70 cycles latency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54170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sz="half" idx="17"/>
            <p:extLst>
              <p:ext uri="{D42A27DB-BD31-4B8C-83A1-F6EECF244321}">
                <p14:modId xmlns:p14="http://schemas.microsoft.com/office/powerpoint/2010/main" val="3963885509"/>
              </p:ext>
            </p:extLst>
          </p:nvPr>
        </p:nvGraphicFramePr>
        <p:xfrm>
          <a:off x="0" y="747713"/>
          <a:ext cx="3829050" cy="583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9818"/>
                <a:gridCol w="1579232"/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err="1" smtClean="0"/>
                        <a:t>Full</a:t>
                      </a:r>
                      <a:r>
                        <a:rPr lang="de-AT" dirty="0" smtClean="0"/>
                        <a:t> TU201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err="1" smtClean="0"/>
                        <a:t>Process</a:t>
                      </a:r>
                      <a:r>
                        <a:rPr lang="de-AT" dirty="0" smtClean="0"/>
                        <a:t> (</a:t>
                      </a:r>
                      <a:r>
                        <a:rPr lang="de-AT" dirty="0" err="1" smtClean="0"/>
                        <a:t>nm</a:t>
                      </a:r>
                      <a:r>
                        <a:rPr lang="de-AT" dirty="0" smtClean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smtClean="0"/>
                        <a:t>12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Transistors (</a:t>
                      </a:r>
                      <a:r>
                        <a:rPr lang="de-AT" dirty="0" err="1" smtClean="0"/>
                        <a:t>billion</a:t>
                      </a:r>
                      <a:r>
                        <a:rPr lang="de-AT" dirty="0" smtClean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smtClean="0"/>
                        <a:t>18.6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Sie </a:t>
                      </a:r>
                      <a:r>
                        <a:rPr lang="de-AT" dirty="0" err="1" smtClean="0"/>
                        <a:t>size</a:t>
                      </a:r>
                      <a:r>
                        <a:rPr lang="de-AT" dirty="0" smtClean="0"/>
                        <a:t> (mm</a:t>
                      </a:r>
                      <a:r>
                        <a:rPr lang="de-AT" baseline="30000" dirty="0" smtClean="0"/>
                        <a:t>2</a:t>
                      </a:r>
                      <a:r>
                        <a:rPr lang="de-AT" dirty="0" smtClean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smtClean="0"/>
                        <a:t>754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Streaming </a:t>
                      </a:r>
                      <a:r>
                        <a:rPr lang="de-AT" dirty="0" err="1" smtClean="0"/>
                        <a:t>Multiprocessors</a:t>
                      </a:r>
                      <a:r>
                        <a:rPr lang="de-AT" baseline="0" dirty="0" smtClean="0"/>
                        <a:t> (SM)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smtClean="0"/>
                        <a:t>72</a:t>
                      </a:r>
                      <a:endParaRPr lang="en-GB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CUDA Cores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smtClean="0"/>
                        <a:t>4608 (64/SM)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Tensor Cores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smtClean="0"/>
                        <a:t>576 (8/SM)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RT Cores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smtClean="0"/>
                        <a:t>72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err="1" smtClean="0"/>
                        <a:t>Clock</a:t>
                      </a:r>
                      <a:r>
                        <a:rPr lang="de-AT" dirty="0" smtClean="0"/>
                        <a:t> (MHz)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smtClean="0"/>
                        <a:t>≤ 1500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CUDA </a:t>
                      </a:r>
                      <a:r>
                        <a:rPr lang="de-AT" dirty="0" err="1" smtClean="0"/>
                        <a:t>TFlops</a:t>
                      </a:r>
                      <a:r>
                        <a:rPr lang="de-AT" dirty="0" smtClean="0"/>
                        <a:t> (FP32)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smtClean="0"/>
                        <a:t>13.8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L1 Cache (MB)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smtClean="0"/>
                        <a:t>6.912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L2</a:t>
                      </a:r>
                      <a:r>
                        <a:rPr lang="de-AT" baseline="0" dirty="0" smtClean="0"/>
                        <a:t> Cache (MB)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smtClean="0"/>
                        <a:t>6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Bus </a:t>
                      </a:r>
                      <a:r>
                        <a:rPr lang="de-AT" dirty="0" err="1" smtClean="0"/>
                        <a:t>width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smtClean="0"/>
                        <a:t>384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Power (W)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smtClean="0"/>
                        <a:t>200-250 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err="1" smtClean="0"/>
                        <a:t>Bandwidth</a:t>
                      </a:r>
                      <a:r>
                        <a:rPr lang="de-AT" baseline="0" dirty="0" smtClean="0"/>
                        <a:t> (GB/s)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smtClean="0"/>
                        <a:t>672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518" y="71414"/>
            <a:ext cx="8286808" cy="662011"/>
          </a:xfrm>
        </p:spPr>
        <p:txBody>
          <a:bodyPr/>
          <a:lstStyle/>
          <a:p>
            <a:r>
              <a:rPr lang="de-AT" dirty="0" err="1" smtClean="0"/>
              <a:t>Nvidia</a:t>
            </a:r>
            <a:r>
              <a:rPr lang="de-AT" dirty="0" smtClean="0"/>
              <a:t> Turin TU102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480738"/>
            <a:ext cx="5123696" cy="427236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38B392BA-D6C7-4553-BD3D-199EFC72803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5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518" y="71414"/>
            <a:ext cx="8286808" cy="662011"/>
          </a:xfrm>
        </p:spPr>
        <p:txBody>
          <a:bodyPr/>
          <a:lstStyle/>
          <a:p>
            <a:r>
              <a:rPr lang="de-AT" dirty="0" err="1" smtClean="0"/>
              <a:t>Nvidia</a:t>
            </a:r>
            <a:r>
              <a:rPr lang="de-AT" dirty="0" smtClean="0"/>
              <a:t> Turin TU102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02" y="0"/>
            <a:ext cx="8309948" cy="692919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38B392BA-D6C7-4553-BD3D-199EFC72803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21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518" y="71414"/>
            <a:ext cx="4169757" cy="2014561"/>
          </a:xfrm>
        </p:spPr>
        <p:txBody>
          <a:bodyPr/>
          <a:lstStyle/>
          <a:p>
            <a:r>
              <a:rPr lang="de-AT" dirty="0" err="1" smtClean="0"/>
              <a:t>Nvidia</a:t>
            </a:r>
            <a:r>
              <a:rPr lang="de-AT" dirty="0" smtClean="0"/>
              <a:t> Turin TU102</a:t>
            </a:r>
            <a:br>
              <a:rPr lang="de-AT" dirty="0" smtClean="0"/>
            </a:br>
            <a:r>
              <a:rPr lang="de-AT" dirty="0" smtClean="0"/>
              <a:t>Streaming </a:t>
            </a:r>
            <a:r>
              <a:rPr lang="de-AT" dirty="0" err="1" smtClean="0"/>
              <a:t>Multiprocessor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38B392BA-D6C7-4553-BD3D-199EFC72803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15" y="-36769"/>
            <a:ext cx="4098209" cy="6894769"/>
          </a:xfrm>
        </p:spPr>
      </p:pic>
    </p:spTree>
    <p:extLst>
      <p:ext uri="{BB962C8B-B14F-4D97-AF65-F5344CB8AC3E}">
        <p14:creationId xmlns:p14="http://schemas.microsoft.com/office/powerpoint/2010/main" val="83852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7"/>
          </p:nvPr>
        </p:nvSpPr>
        <p:spPr>
          <a:xfrm>
            <a:off x="2195736" y="4941168"/>
            <a:ext cx="4071966" cy="1634524"/>
          </a:xfrm>
        </p:spPr>
        <p:txBody>
          <a:bodyPr/>
          <a:lstStyle/>
          <a:p>
            <a:pPr marL="0" indent="0">
              <a:buNone/>
            </a:pPr>
            <a:r>
              <a:rPr lang="de-AT" dirty="0" smtClean="0"/>
              <a:t>IBM TrueNorth</a:t>
            </a:r>
          </a:p>
          <a:p>
            <a:pPr marL="0" indent="0">
              <a:buNone/>
            </a:pPr>
            <a:r>
              <a:rPr lang="de-AT" dirty="0" smtClean="0"/>
              <a:t>5.4 Billion Transistors</a:t>
            </a:r>
          </a:p>
          <a:p>
            <a:pPr marL="0" indent="0">
              <a:buNone/>
            </a:pPr>
            <a:r>
              <a:rPr lang="de-AT" dirty="0" smtClean="0"/>
              <a:t>4096 cores, 350mm</a:t>
            </a:r>
            <a:r>
              <a:rPr lang="de-AT" baseline="30000" dirty="0" smtClean="0"/>
              <a:t>2</a:t>
            </a:r>
            <a:r>
              <a:rPr lang="de-AT" dirty="0" smtClean="0"/>
              <a:t>, 28nm</a:t>
            </a:r>
          </a:p>
          <a:p>
            <a:pPr marL="0" indent="0">
              <a:buNone/>
            </a:pPr>
            <a:r>
              <a:rPr lang="de-AT" dirty="0" smtClean="0"/>
              <a:t>70mW</a:t>
            </a:r>
            <a:endParaRPr lang="sv-S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81741"/>
            <a:ext cx="7911157" cy="494007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3571868" y="6278399"/>
            <a:ext cx="4568017" cy="532800"/>
          </a:xfrm>
        </p:spPr>
        <p:txBody>
          <a:bodyPr/>
          <a:lstStyle/>
          <a:p>
            <a:r>
              <a:rPr lang="de-DE" dirty="0" smtClean="0"/>
              <a:t>Digitale Integrierte Schaltungen 384.086, Axel Jantsch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124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7"/>
          </p:nvPr>
        </p:nvSpPr>
        <p:spPr>
          <a:xfrm>
            <a:off x="316800" y="5394876"/>
            <a:ext cx="8359656" cy="91444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6699"/>
                </a:solidFill>
              </a:rPr>
              <a:t>Gordon E. Moore, "Cramming More Components onto Integrated Circuits", </a:t>
            </a:r>
            <a:r>
              <a:rPr lang="en-US" sz="2000" i="1" dirty="0">
                <a:solidFill>
                  <a:srgbClr val="006699"/>
                </a:solidFill>
              </a:rPr>
              <a:t>Electronics</a:t>
            </a:r>
            <a:r>
              <a:rPr lang="en-US" sz="2000" dirty="0">
                <a:solidFill>
                  <a:srgbClr val="006699"/>
                </a:solidFill>
              </a:rPr>
              <a:t>, pp. 114-117, April 1965.</a:t>
            </a:r>
          </a:p>
          <a:p>
            <a:endParaRPr lang="sv-SE" sz="2000" dirty="0">
              <a:solidFill>
                <a:srgbClr val="006699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 smtClean="0"/>
              <a:t>1965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915308"/>
            <a:ext cx="1598060" cy="1505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2564904"/>
            <a:ext cx="8632567" cy="2664296"/>
          </a:xfrm>
          <a:prstGeom prst="rect">
            <a:avLst/>
          </a:prstGeom>
        </p:spPr>
      </p:pic>
      <p:sp>
        <p:nvSpPr>
          <p:cNvPr id="9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3571868" y="6278399"/>
            <a:ext cx="4568017" cy="532800"/>
          </a:xfrm>
        </p:spPr>
        <p:txBody>
          <a:bodyPr/>
          <a:lstStyle/>
          <a:p>
            <a:r>
              <a:rPr lang="de-DE" dirty="0" smtClean="0"/>
              <a:t>Digitale Integrierte Schaltungen 384.086, Axel Jantsch</a:t>
            </a:r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2051556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 smtClean="0"/>
              <a:t>born 1929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152467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Moore‘s Law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Content Placeholder 1"/>
          <p:cNvSpPr>
            <a:spLocks noGrp="1"/>
          </p:cNvSpPr>
          <p:nvPr>
            <p:ph sz="half" idx="17"/>
          </p:nvPr>
        </p:nvSpPr>
        <p:spPr>
          <a:xfrm>
            <a:off x="316800" y="5538892"/>
            <a:ext cx="8359656" cy="91444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6699"/>
                </a:solidFill>
              </a:rPr>
              <a:t>Gordon E. Moore, "Cramming More Components onto Integrated Circuits", </a:t>
            </a:r>
            <a:r>
              <a:rPr lang="en-US" sz="2000" i="1" dirty="0">
                <a:solidFill>
                  <a:srgbClr val="006699"/>
                </a:solidFill>
              </a:rPr>
              <a:t>Electronics</a:t>
            </a:r>
            <a:r>
              <a:rPr lang="en-US" sz="2000" dirty="0">
                <a:solidFill>
                  <a:srgbClr val="006699"/>
                </a:solidFill>
              </a:rPr>
              <a:t>, pp. 114-117, April 1965.</a:t>
            </a:r>
          </a:p>
          <a:p>
            <a:endParaRPr lang="sv-SE" sz="2000" dirty="0">
              <a:solidFill>
                <a:srgbClr val="006699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836712"/>
            <a:ext cx="5333637" cy="4791880"/>
          </a:xfrm>
          <a:prstGeom prst="rect">
            <a:avLst/>
          </a:prstGeom>
        </p:spPr>
      </p:pic>
      <p:sp>
        <p:nvSpPr>
          <p:cNvPr id="9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3571868" y="6278399"/>
            <a:ext cx="4568017" cy="532800"/>
          </a:xfrm>
        </p:spPr>
        <p:txBody>
          <a:bodyPr/>
          <a:lstStyle/>
          <a:p>
            <a:r>
              <a:rPr lang="de-DE" dirty="0" smtClean="0"/>
              <a:t>Digitale Integrierte Schaltungen 384.086, Axel Jantsch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132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518" y="71414"/>
            <a:ext cx="8286808" cy="693290"/>
          </a:xfrm>
        </p:spPr>
        <p:txBody>
          <a:bodyPr/>
          <a:lstStyle/>
          <a:p>
            <a:r>
              <a:rPr lang="de-AT" dirty="0" smtClean="0"/>
              <a:t>CPUs Transistor Count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Digitale Integrierte Schaltungen 384.086, Axel Jantsch</a:t>
            </a:r>
            <a:endParaRPr lang="de-DE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628410"/>
            <a:ext cx="7926908" cy="5945180"/>
          </a:xfrm>
        </p:spPr>
      </p:pic>
    </p:spTree>
    <p:extLst>
      <p:ext uri="{BB962C8B-B14F-4D97-AF65-F5344CB8AC3E}">
        <p14:creationId xmlns:p14="http://schemas.microsoft.com/office/powerpoint/2010/main" val="200000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518" y="71414"/>
            <a:ext cx="8286808" cy="765298"/>
          </a:xfrm>
        </p:spPr>
        <p:txBody>
          <a:bodyPr/>
          <a:lstStyle/>
          <a:p>
            <a:r>
              <a:rPr lang="de-AT" dirty="0" smtClean="0"/>
              <a:t>CPUs </a:t>
            </a:r>
            <a:r>
              <a:rPr lang="de-AT" dirty="0"/>
              <a:t>Transistor Count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Digitale Integrierte Schaltungen 384.086, Axel Jantsch</a:t>
            </a:r>
            <a:endParaRPr lang="de-DE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736422"/>
            <a:ext cx="7926908" cy="5945180"/>
          </a:xfrm>
        </p:spPr>
      </p:pic>
    </p:spTree>
    <p:extLst>
      <p:ext uri="{BB962C8B-B14F-4D97-AF65-F5344CB8AC3E}">
        <p14:creationId xmlns:p14="http://schemas.microsoft.com/office/powerpoint/2010/main" val="296739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7"/>
          </p:nvPr>
        </p:nvSpPr>
        <p:spPr>
          <a:xfrm>
            <a:off x="316800" y="1357298"/>
            <a:ext cx="7999616" cy="4786346"/>
          </a:xfrm>
        </p:spPr>
        <p:txBody>
          <a:bodyPr/>
          <a:lstStyle/>
          <a:p>
            <a:endParaRPr lang="de-AT" dirty="0" smtClean="0"/>
          </a:p>
          <a:p>
            <a:r>
              <a:rPr lang="de-AT" dirty="0" smtClean="0"/>
              <a:t>Mead-Conway Revolution in 1980</a:t>
            </a:r>
          </a:p>
          <a:p>
            <a:endParaRPr lang="de-AT" dirty="0" smtClean="0"/>
          </a:p>
          <a:p>
            <a:r>
              <a:rPr lang="de-AT" dirty="0" smtClean="0"/>
              <a:t>Systems-on-Chip</a:t>
            </a:r>
            <a:r>
              <a:rPr lang="sv-SE" dirty="0" smtClean="0"/>
              <a:t> in 2000</a:t>
            </a:r>
          </a:p>
          <a:p>
            <a:endParaRPr lang="de-AT" dirty="0"/>
          </a:p>
          <a:p>
            <a:r>
              <a:rPr lang="de-AT" dirty="0" smtClean="0"/>
              <a:t>Multi-Core Revolution in 2010</a:t>
            </a:r>
            <a:endParaRPr lang="sv-S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Three Main Deflection Points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3571868" y="6278399"/>
            <a:ext cx="4568017" cy="532800"/>
          </a:xfrm>
        </p:spPr>
        <p:txBody>
          <a:bodyPr/>
          <a:lstStyle/>
          <a:p>
            <a:r>
              <a:rPr lang="de-DE" dirty="0" smtClean="0"/>
              <a:t>Digitale Integrierte Schaltungen 384.086, Axel Jantsch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334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80175" tIns="40087" rIns="80175" bIns="40087"/>
          <a:lstStyle/>
          <a:p>
            <a:pPr>
              <a:defRPr/>
            </a:pPr>
            <a:r>
              <a:rPr lang="de-AT" dirty="0" smtClean="0"/>
              <a:t>Verwendete Literatur</a:t>
            </a:r>
            <a:endParaRPr lang="de-AT" dirty="0"/>
          </a:p>
        </p:txBody>
      </p:sp>
      <p:sp>
        <p:nvSpPr>
          <p:cNvPr id="6149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8515113" y="6564332"/>
            <a:ext cx="431936" cy="293668"/>
          </a:xfrm>
          <a:prstGeom prst="rect">
            <a:avLst/>
          </a:prstGeom>
          <a:noFill/>
        </p:spPr>
        <p:txBody>
          <a:bodyPr lIns="80175" tIns="40087" rIns="80175" bIns="40087"/>
          <a:lstStyle>
            <a:lvl1pPr defTabSz="872734">
              <a:spcBef>
                <a:spcPct val="20000"/>
              </a:spcBef>
              <a:buChar char="•"/>
              <a:defRPr sz="18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1419" indent="-250546" defTabSz="872734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2182" indent="-200436" defTabSz="872734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03055" indent="-200436" defTabSz="872734">
              <a:spcBef>
                <a:spcPct val="20000"/>
              </a:spcBef>
              <a:buChar char="–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03928" indent="-200436" defTabSz="872734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04801" indent="-200436" defTabSz="87273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05674" indent="-200436" defTabSz="87273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06547" indent="-200436" defTabSz="87273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07420" indent="-200436" defTabSz="87273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48D8843-47B7-4E2C-80C3-FC526021A233}" type="slidenum">
              <a:rPr lang="en-US" altLang="de-DE" sz="1100" b="0">
                <a:solidFill>
                  <a:schemeClr val="tx2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de-DE" altLang="de-DE" sz="1100" b="0">
              <a:solidFill>
                <a:schemeClr val="tx2"/>
              </a:solidFill>
            </a:endParaRPr>
          </a:p>
        </p:txBody>
      </p:sp>
      <p:sp>
        <p:nvSpPr>
          <p:cNvPr id="6150" name="TextBox 7"/>
          <p:cNvSpPr txBox="1">
            <a:spLocks noChangeArrowheads="1"/>
          </p:cNvSpPr>
          <p:nvPr/>
        </p:nvSpPr>
        <p:spPr bwMode="auto">
          <a:xfrm>
            <a:off x="1799733" y="817663"/>
            <a:ext cx="6838984" cy="231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75" tIns="40087" rIns="80175" bIns="40087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AT" altLang="de-DE" sz="2100" i="1" dirty="0"/>
              <a:t>Lehrbuch Digitaltechnik</a:t>
            </a:r>
          </a:p>
          <a:p>
            <a:r>
              <a:rPr lang="de-AT" altLang="de-DE" sz="2100" dirty="0"/>
              <a:t>Jürgen Reichardt</a:t>
            </a:r>
          </a:p>
          <a:p>
            <a:r>
              <a:rPr lang="de-AT" altLang="de-DE" sz="2100" dirty="0"/>
              <a:t>3. Auflage, </a:t>
            </a:r>
            <a:r>
              <a:rPr lang="de-AT" altLang="de-DE" sz="2100" dirty="0" err="1"/>
              <a:t>Oldenbourg</a:t>
            </a:r>
            <a:r>
              <a:rPr lang="de-AT" altLang="de-DE" sz="2100" dirty="0"/>
              <a:t> 2013</a:t>
            </a:r>
          </a:p>
          <a:p>
            <a:r>
              <a:rPr lang="de-AT" altLang="de-DE" u="sng" dirty="0">
                <a:solidFill>
                  <a:srgbClr val="0070C0"/>
                </a:solidFill>
                <a:latin typeface="Helvetica" pitchFamily="34" charset="0"/>
              </a:rPr>
              <a:t>https://www.degruyter.com/viewbooktoc/product/228761</a:t>
            </a:r>
          </a:p>
          <a:p>
            <a:endParaRPr lang="de-AT" altLang="de-DE" sz="2100" i="1" dirty="0"/>
          </a:p>
          <a:p>
            <a:r>
              <a:rPr lang="de-AT" altLang="de-DE" sz="2100" dirty="0"/>
              <a:t>Kapitel: 2,4, 7, 9, 10, 11, 12, 13, 14, 15, 16, 17</a:t>
            </a:r>
          </a:p>
          <a:p>
            <a:endParaRPr lang="de-AT" altLang="de-DE" sz="2100" dirty="0"/>
          </a:p>
        </p:txBody>
      </p:sp>
      <p:pic>
        <p:nvPicPr>
          <p:cNvPr id="6155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29" y="836041"/>
            <a:ext cx="1663904" cy="248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C:\Users\pongratz\AppData\Local\Microsoft\Windows\Temporary Internet Files\Content.IE5\5FUM24XM\MC900233771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722" y="-23951"/>
            <a:ext cx="1635380" cy="1337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6" y="3580674"/>
            <a:ext cx="1640968" cy="2266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1946632" y="3586929"/>
            <a:ext cx="6838984" cy="1646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75" tIns="40087" rIns="80175" bIns="40087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AT" sz="2100" dirty="0"/>
              <a:t>„</a:t>
            </a:r>
            <a:r>
              <a:rPr lang="de-AT" sz="2100" dirty="0" err="1"/>
              <a:t>Logic</a:t>
            </a:r>
            <a:r>
              <a:rPr lang="de-AT" sz="2100" dirty="0"/>
              <a:t> Synthesis in a </a:t>
            </a:r>
            <a:r>
              <a:rPr lang="de-AT" sz="2100" dirty="0" err="1"/>
              <a:t>Nutshell</a:t>
            </a:r>
            <a:r>
              <a:rPr lang="de-AT" sz="2100" dirty="0"/>
              <a:t>“,</a:t>
            </a:r>
          </a:p>
          <a:p>
            <a:r>
              <a:rPr lang="de-AT" sz="2100" dirty="0"/>
              <a:t>Jie-Hong Jiang </a:t>
            </a:r>
            <a:r>
              <a:rPr lang="de-AT" sz="2100" dirty="0" err="1"/>
              <a:t>and</a:t>
            </a:r>
            <a:r>
              <a:rPr lang="de-AT" sz="2100" dirty="0"/>
              <a:t> Srinivas </a:t>
            </a:r>
            <a:r>
              <a:rPr lang="de-AT" sz="2100" dirty="0" err="1"/>
              <a:t>Devadas</a:t>
            </a:r>
            <a:r>
              <a:rPr lang="de-AT" sz="2100" dirty="0"/>
              <a:t>, </a:t>
            </a:r>
          </a:p>
          <a:p>
            <a:r>
              <a:rPr lang="de-AT" dirty="0" smtClean="0">
                <a:latin typeface="Helvetica" pitchFamily="34" charset="0"/>
                <a:hlinkClick r:id="rId6"/>
              </a:rPr>
              <a:t>http://www.sciencedirect.com/science/article/pii/B9780123743640500138</a:t>
            </a:r>
            <a:endParaRPr lang="de-AT" dirty="0" smtClean="0">
              <a:latin typeface="Helvetica" pitchFamily="34" charset="0"/>
            </a:endParaRPr>
          </a:p>
          <a:p>
            <a:endParaRPr lang="de-AT" altLang="de-DE" sz="2100" dirty="0"/>
          </a:p>
          <a:p>
            <a:r>
              <a:rPr lang="de-AT" altLang="de-DE" sz="2100" dirty="0"/>
              <a:t>Kapitel: 61, 6.2, 6.3, 6.4</a:t>
            </a:r>
          </a:p>
        </p:txBody>
      </p:sp>
    </p:spTree>
    <p:extLst>
      <p:ext uri="{BB962C8B-B14F-4D97-AF65-F5344CB8AC3E}">
        <p14:creationId xmlns:p14="http://schemas.microsoft.com/office/powerpoint/2010/main" val="359148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528" y="1484784"/>
            <a:ext cx="8286808" cy="1143008"/>
          </a:xfrm>
        </p:spPr>
        <p:txBody>
          <a:bodyPr/>
          <a:lstStyle/>
          <a:p>
            <a:pPr algn="ctr"/>
            <a:r>
              <a:rPr lang="de-AT" sz="4400" dirty="0" smtClean="0">
                <a:solidFill>
                  <a:srgbClr val="FF0000"/>
                </a:solidFill>
              </a:rPr>
              <a:t>1980 </a:t>
            </a:r>
            <a:br>
              <a:rPr lang="de-AT" sz="4400" dirty="0" smtClean="0">
                <a:solidFill>
                  <a:srgbClr val="FF0000"/>
                </a:solidFill>
              </a:rPr>
            </a:br>
            <a:r>
              <a:rPr lang="de-AT" sz="4400" dirty="0" smtClean="0">
                <a:solidFill>
                  <a:srgbClr val="FF0000"/>
                </a:solidFill>
              </a:rPr>
              <a:t>20 000 Transistoren</a:t>
            </a:r>
            <a:endParaRPr lang="en-GB" sz="4400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Digitale Integrierte Schaltungen 384.086, Axel Jantsch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939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518" y="71414"/>
            <a:ext cx="8286808" cy="693290"/>
          </a:xfrm>
        </p:spPr>
        <p:txBody>
          <a:bodyPr/>
          <a:lstStyle/>
          <a:p>
            <a:r>
              <a:rPr lang="de-AT" dirty="0" smtClean="0"/>
              <a:t>Mead-Conway Revolution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412775"/>
            <a:ext cx="1798679" cy="1783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622" y="764704"/>
            <a:ext cx="4366634" cy="5373216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7"/>
          </p:nvPr>
        </p:nvSpPr>
        <p:spPr>
          <a:xfrm>
            <a:off x="0" y="5877272"/>
            <a:ext cx="9036496" cy="50405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Carver Mead and Lynn </a:t>
            </a:r>
            <a:r>
              <a:rPr lang="en-US" sz="2000" dirty="0" smtClean="0">
                <a:solidFill>
                  <a:schemeClr val="tx2"/>
                </a:solidFill>
              </a:rPr>
              <a:t>Conway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i="1" dirty="0">
                <a:solidFill>
                  <a:schemeClr val="tx2"/>
                </a:solidFill>
              </a:rPr>
              <a:t>Introduction to VLSI Systems</a:t>
            </a:r>
            <a:r>
              <a:rPr lang="en-US" sz="2000" dirty="0">
                <a:solidFill>
                  <a:schemeClr val="tx2"/>
                </a:solidFill>
              </a:rPr>
              <a:t>, Addison-Wesley, 1980.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endParaRPr lang="sv-SE" sz="2000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7" y="1412774"/>
            <a:ext cx="1339935" cy="1783789"/>
          </a:xfrm>
          <a:prstGeom prst="rect">
            <a:avLst/>
          </a:prstGeom>
        </p:spPr>
      </p:pic>
      <p:sp>
        <p:nvSpPr>
          <p:cNvPr id="11" name="Content Placeholder 1"/>
          <p:cNvSpPr>
            <a:spLocks noGrp="1"/>
          </p:cNvSpPr>
          <p:nvPr>
            <p:ph sz="half" idx="17"/>
          </p:nvPr>
        </p:nvSpPr>
        <p:spPr>
          <a:xfrm>
            <a:off x="2509621" y="6309320"/>
            <a:ext cx="4366635" cy="524368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1980 – 20 000 Transistors</a:t>
            </a:r>
            <a:endParaRPr lang="en-US" sz="2000" dirty="0">
              <a:solidFill>
                <a:srgbClr val="FF0000"/>
              </a:solidFill>
            </a:endParaRPr>
          </a:p>
          <a:p>
            <a:pPr algn="ctr"/>
            <a:endParaRPr lang="en-US" sz="2000" dirty="0">
              <a:solidFill>
                <a:srgbClr val="FF0000"/>
              </a:solidFill>
            </a:endParaRPr>
          </a:p>
          <a:p>
            <a:pPr algn="ctr"/>
            <a:endParaRPr lang="sv-SE" sz="2000" dirty="0">
              <a:solidFill>
                <a:srgbClr val="FF0000"/>
              </a:solidFill>
            </a:endParaRP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3571868" y="6278399"/>
            <a:ext cx="4568017" cy="532800"/>
          </a:xfrm>
        </p:spPr>
        <p:txBody>
          <a:bodyPr/>
          <a:lstStyle/>
          <a:p>
            <a:r>
              <a:rPr lang="de-DE" dirty="0" smtClean="0"/>
              <a:t>Digitale Integrierte Schaltungen 384.086, Axel Jantsch</a:t>
            </a:r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251519" y="3212976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/>
              <a:t>b</a:t>
            </a:r>
            <a:r>
              <a:rPr lang="de-AT" sz="1400" dirty="0" smtClean="0"/>
              <a:t>orn 1934</a:t>
            </a:r>
            <a:endParaRPr lang="sv-SE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7164287" y="3212976"/>
            <a:ext cx="976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/>
              <a:t>b</a:t>
            </a:r>
            <a:r>
              <a:rPr lang="de-AT" sz="1400" dirty="0" smtClean="0"/>
              <a:t>orn 1938 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313210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31" y="1556792"/>
            <a:ext cx="4897755" cy="410445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Standard Cells</a:t>
            </a:r>
            <a:endParaRPr lang="sv-SE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556792"/>
            <a:ext cx="3528392" cy="4096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3571868" y="6278399"/>
            <a:ext cx="4568017" cy="532800"/>
          </a:xfrm>
        </p:spPr>
        <p:txBody>
          <a:bodyPr/>
          <a:lstStyle/>
          <a:p>
            <a:r>
              <a:rPr lang="de-DE" dirty="0" smtClean="0"/>
              <a:t>Digitale Integrierte Schaltungen 384.086, Axel Jantsch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82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2092584"/>
            <a:ext cx="4176464" cy="281331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Standard Cells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499" y="1988840"/>
            <a:ext cx="4733862" cy="2988186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 bwMode="auto">
          <a:xfrm>
            <a:off x="3851920" y="3485096"/>
            <a:ext cx="576064" cy="360040"/>
          </a:xfrm>
          <a:prstGeom prst="rightArrow">
            <a:avLst/>
          </a:prstGeom>
          <a:solidFill>
            <a:schemeClr val="tx2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sv-SE" sz="2000" dirty="0" err="1" smtClean="0">
              <a:latin typeface="+mn-lt"/>
              <a:cs typeface="+mn-cs"/>
            </a:endParaRP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3571868" y="6278399"/>
            <a:ext cx="4568017" cy="532800"/>
          </a:xfrm>
        </p:spPr>
        <p:txBody>
          <a:bodyPr/>
          <a:lstStyle/>
          <a:p>
            <a:r>
              <a:rPr lang="de-DE" dirty="0" smtClean="0"/>
              <a:t>Digitale Integrierte Schaltungen 384.086, Axel Jantsch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258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9" y="1052736"/>
            <a:ext cx="8363907" cy="522744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Standard Cells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8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3571868" y="6278399"/>
            <a:ext cx="4568017" cy="532800"/>
          </a:xfrm>
        </p:spPr>
        <p:txBody>
          <a:bodyPr/>
          <a:lstStyle/>
          <a:p>
            <a:r>
              <a:rPr lang="de-DE" dirty="0" smtClean="0"/>
              <a:t>Digitale Integrierte Schaltungen 384.086, Axel Jantsch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719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Logic Synthesis</a:t>
            </a:r>
            <a:endParaRPr lang="sv-S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12876"/>
            <a:ext cx="2520280" cy="378042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48" y="604837"/>
            <a:ext cx="4990439" cy="376026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7"/>
          </p:nvPr>
        </p:nvSpPr>
        <p:spPr>
          <a:xfrm>
            <a:off x="2339752" y="5085184"/>
            <a:ext cx="6696744" cy="1058460"/>
          </a:xfrm>
        </p:spPr>
        <p:txBody>
          <a:bodyPr/>
          <a:lstStyle/>
          <a:p>
            <a:pPr marL="0" indent="0">
              <a:buNone/>
            </a:pPr>
            <a:r>
              <a:rPr lang="sv-SE" sz="2000" i="1" dirty="0">
                <a:solidFill>
                  <a:schemeClr val="tx2"/>
                </a:solidFill>
              </a:rPr>
              <a:t>Logic Minimization Algorithms for  VLSI Synthesis</a:t>
            </a:r>
            <a:r>
              <a:rPr lang="sv-SE" sz="2000" dirty="0">
                <a:solidFill>
                  <a:schemeClr val="tx2"/>
                </a:solidFill>
              </a:rPr>
              <a:t>, Kluver Academic Publisher, Robert K. Brayton, Gary D. Hachtel, Curtis T. McMullen, and Alberto L. Sangiovanni-Vincentelli, 1984.</a:t>
            </a:r>
          </a:p>
          <a:p>
            <a:endParaRPr lang="sv-SE" sz="2000" dirty="0">
              <a:solidFill>
                <a:schemeClr val="tx2"/>
              </a:solidFill>
            </a:endParaRP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3571868" y="6278399"/>
            <a:ext cx="4568017" cy="532800"/>
          </a:xfrm>
        </p:spPr>
        <p:txBody>
          <a:bodyPr/>
          <a:lstStyle/>
          <a:p>
            <a:r>
              <a:rPr lang="de-DE" dirty="0" smtClean="0"/>
              <a:t>Digitale Integrierte Schaltungen 384.086, Axel Jantsch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792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528" y="1484784"/>
            <a:ext cx="8286808" cy="1143008"/>
          </a:xfrm>
        </p:spPr>
        <p:txBody>
          <a:bodyPr/>
          <a:lstStyle/>
          <a:p>
            <a:pPr algn="ctr"/>
            <a:r>
              <a:rPr lang="de-AT" sz="4400" dirty="0" smtClean="0">
                <a:solidFill>
                  <a:srgbClr val="FF0000"/>
                </a:solidFill>
              </a:rPr>
              <a:t>1990 </a:t>
            </a:r>
            <a:br>
              <a:rPr lang="de-AT" sz="4400" dirty="0" smtClean="0">
                <a:solidFill>
                  <a:srgbClr val="FF0000"/>
                </a:solidFill>
              </a:rPr>
            </a:br>
            <a:r>
              <a:rPr lang="de-AT" sz="4400" dirty="0" smtClean="0">
                <a:solidFill>
                  <a:srgbClr val="FF0000"/>
                </a:solidFill>
              </a:rPr>
              <a:t>1 000 000 Transistoren</a:t>
            </a:r>
            <a:endParaRPr lang="en-GB" sz="44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Digitale Integrierte Schaltungen 384.086, Axel Jantsch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882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64970"/>
            <a:ext cx="8041072" cy="530033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518" y="71414"/>
            <a:ext cx="8286808" cy="765298"/>
          </a:xfrm>
        </p:spPr>
        <p:txBody>
          <a:bodyPr/>
          <a:lstStyle/>
          <a:p>
            <a:r>
              <a:rPr lang="de-AT" dirty="0" smtClean="0"/>
              <a:t>High Level Synthesis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2509621" y="6309320"/>
            <a:ext cx="4366635" cy="52436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1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Symbol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1990 – 1 000 000 Transistors</a:t>
            </a:r>
          </a:p>
          <a:p>
            <a:pPr algn="ctr"/>
            <a:endParaRPr lang="en-US" sz="2000" dirty="0" smtClean="0">
              <a:solidFill>
                <a:srgbClr val="FF0000"/>
              </a:solidFill>
            </a:endParaRPr>
          </a:p>
          <a:p>
            <a:pPr algn="ctr"/>
            <a:endParaRPr lang="sv-SE" sz="2000" dirty="0">
              <a:solidFill>
                <a:srgbClr val="FF0000"/>
              </a:solidFill>
            </a:endParaRP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3571868" y="6278399"/>
            <a:ext cx="4568017" cy="532800"/>
          </a:xfrm>
        </p:spPr>
        <p:txBody>
          <a:bodyPr/>
          <a:lstStyle/>
          <a:p>
            <a:r>
              <a:rPr lang="de-DE" dirty="0" smtClean="0"/>
              <a:t>Digitale Integrierte Schaltungen 384.086, Axel Jantsch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940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56" y="569772"/>
            <a:ext cx="5148932" cy="617871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518" y="71414"/>
            <a:ext cx="8286808" cy="765298"/>
          </a:xfrm>
        </p:spPr>
        <p:txBody>
          <a:bodyPr/>
          <a:lstStyle/>
          <a:p>
            <a:r>
              <a:rPr lang="de-AT" dirty="0" smtClean="0"/>
              <a:t>Emergence of Systems on Chip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3571868" y="6278399"/>
            <a:ext cx="4568017" cy="532800"/>
          </a:xfrm>
        </p:spPr>
        <p:txBody>
          <a:bodyPr/>
          <a:lstStyle/>
          <a:p>
            <a:r>
              <a:rPr lang="de-DE" dirty="0" smtClean="0"/>
              <a:t>Digitale Integrierte Schaltungen 384.086, Axel Jantsch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24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12" y="908720"/>
            <a:ext cx="5518008" cy="548601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518" y="71414"/>
            <a:ext cx="8286808" cy="693290"/>
          </a:xfrm>
        </p:spPr>
        <p:txBody>
          <a:bodyPr/>
          <a:lstStyle/>
          <a:p>
            <a:r>
              <a:rPr lang="de-AT" dirty="0" smtClean="0"/>
              <a:t>Emergence of Systems on Chip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3571868" y="6278399"/>
            <a:ext cx="4568017" cy="532800"/>
          </a:xfrm>
        </p:spPr>
        <p:txBody>
          <a:bodyPr/>
          <a:lstStyle/>
          <a:p>
            <a:r>
              <a:rPr lang="de-DE" dirty="0" smtClean="0"/>
              <a:t>Digitale Integrierte Schaltungen 384.086, Axel Jantsch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167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80175" tIns="40087" rIns="80175" bIns="40087"/>
          <a:lstStyle/>
          <a:p>
            <a:pPr>
              <a:defRPr/>
            </a:pPr>
            <a:r>
              <a:rPr lang="de-AT" dirty="0" smtClean="0"/>
              <a:t>Weiterführende Literatur</a:t>
            </a:r>
            <a:endParaRPr lang="de-AT" dirty="0"/>
          </a:p>
        </p:txBody>
      </p:sp>
      <p:sp>
        <p:nvSpPr>
          <p:cNvPr id="6149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8515113" y="6564332"/>
            <a:ext cx="431936" cy="293668"/>
          </a:xfrm>
          <a:prstGeom prst="rect">
            <a:avLst/>
          </a:prstGeom>
          <a:noFill/>
        </p:spPr>
        <p:txBody>
          <a:bodyPr lIns="80175" tIns="40087" rIns="80175" bIns="40087"/>
          <a:lstStyle>
            <a:lvl1pPr defTabSz="872734">
              <a:spcBef>
                <a:spcPct val="20000"/>
              </a:spcBef>
              <a:buChar char="•"/>
              <a:defRPr sz="18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1419" indent="-250546" defTabSz="872734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2182" indent="-200436" defTabSz="872734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03055" indent="-200436" defTabSz="872734">
              <a:spcBef>
                <a:spcPct val="20000"/>
              </a:spcBef>
              <a:buChar char="–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03928" indent="-200436" defTabSz="872734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04801" indent="-200436" defTabSz="87273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05674" indent="-200436" defTabSz="87273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06547" indent="-200436" defTabSz="87273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07420" indent="-200436" defTabSz="87273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48D8843-47B7-4E2C-80C3-FC526021A233}" type="slidenum">
              <a:rPr lang="en-US" altLang="de-DE" sz="1100" b="0">
                <a:solidFill>
                  <a:schemeClr val="tx2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de-DE" altLang="de-DE" sz="1100" b="0">
              <a:solidFill>
                <a:schemeClr val="tx2"/>
              </a:solidFill>
            </a:endParaRPr>
          </a:p>
        </p:txBody>
      </p:sp>
      <p:sp>
        <p:nvSpPr>
          <p:cNvPr id="6150" name="TextBox 7"/>
          <p:cNvSpPr txBox="1">
            <a:spLocks noChangeArrowheads="1"/>
          </p:cNvSpPr>
          <p:nvPr/>
        </p:nvSpPr>
        <p:spPr bwMode="auto">
          <a:xfrm>
            <a:off x="1799733" y="817662"/>
            <a:ext cx="6838984" cy="1758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75" tIns="40087" rIns="80175" bIns="40087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AT" altLang="de-DE" sz="2100" dirty="0"/>
          </a:p>
          <a:p>
            <a:r>
              <a:rPr lang="de-AT" altLang="de-DE" sz="2100" i="1" dirty="0"/>
              <a:t>Entwurf von digitalen Schaltungen und Systemen mit HDLs und FPGAs : Einführung mit VHDL und </a:t>
            </a:r>
            <a:r>
              <a:rPr lang="de-AT" altLang="de-DE" sz="2100" i="1" dirty="0" err="1"/>
              <a:t>SystemC</a:t>
            </a:r>
            <a:endParaRPr lang="de-AT" altLang="de-DE" sz="2100" i="1" dirty="0"/>
          </a:p>
          <a:p>
            <a:r>
              <a:rPr lang="de-AT" altLang="de-DE" sz="2100" dirty="0"/>
              <a:t>Frank </a:t>
            </a:r>
            <a:r>
              <a:rPr lang="de-AT" altLang="de-DE" sz="2100" dirty="0" err="1"/>
              <a:t>Kesel</a:t>
            </a:r>
            <a:r>
              <a:rPr lang="de-AT" altLang="de-DE" sz="2100" dirty="0"/>
              <a:t>, Ruben </a:t>
            </a:r>
            <a:r>
              <a:rPr lang="de-AT" altLang="de-DE" sz="2100" dirty="0" err="1"/>
              <a:t>Bartholomä</a:t>
            </a:r>
            <a:endParaRPr lang="de-AT" altLang="de-DE" sz="2100" dirty="0"/>
          </a:p>
          <a:p>
            <a:r>
              <a:rPr lang="de-AT" altLang="de-DE" sz="2100" dirty="0"/>
              <a:t>München : </a:t>
            </a:r>
            <a:r>
              <a:rPr lang="de-AT" altLang="de-DE" sz="2100" dirty="0" err="1"/>
              <a:t>Oldenbourg</a:t>
            </a:r>
            <a:r>
              <a:rPr lang="de-AT" altLang="de-DE" sz="2100" dirty="0"/>
              <a:t> 2013</a:t>
            </a:r>
          </a:p>
        </p:txBody>
      </p:sp>
      <p:pic>
        <p:nvPicPr>
          <p:cNvPr id="12" name="Picture 5" descr="C:\Users\pongratz\AppData\Local\Microsoft\Windows\Temporary Internet Files\Content.IE5\5FUM24XM\MC900233771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722" y="-23951"/>
            <a:ext cx="1635380" cy="1337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23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13013"/>
            <a:ext cx="1711530" cy="255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23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55484"/>
            <a:ext cx="1711530" cy="291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1921249" y="3916093"/>
            <a:ext cx="6838984" cy="131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75" tIns="40087" rIns="80175" bIns="40087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AT" altLang="de-DE" sz="2100" i="1" dirty="0"/>
              <a:t>RTL Hardware Design </a:t>
            </a:r>
            <a:r>
              <a:rPr lang="de-AT" altLang="de-DE" sz="2100" i="1" dirty="0" err="1"/>
              <a:t>Using</a:t>
            </a:r>
            <a:r>
              <a:rPr lang="de-AT" altLang="de-DE" sz="2100" i="1" dirty="0"/>
              <a:t> VHDL</a:t>
            </a:r>
          </a:p>
          <a:p>
            <a:r>
              <a:rPr lang="de-AT" altLang="de-DE" sz="2100" dirty="0"/>
              <a:t>P. </a:t>
            </a:r>
            <a:r>
              <a:rPr lang="de-AT" altLang="de-DE" sz="2100" dirty="0" err="1"/>
              <a:t>Pong</a:t>
            </a:r>
            <a:r>
              <a:rPr lang="de-AT" altLang="de-DE" sz="2100" dirty="0"/>
              <a:t> Chu </a:t>
            </a:r>
          </a:p>
          <a:p>
            <a:r>
              <a:rPr lang="de-AT" altLang="de-DE" sz="2100" dirty="0" err="1"/>
              <a:t>Wiley</a:t>
            </a:r>
            <a:r>
              <a:rPr lang="de-AT" altLang="de-DE" sz="2100" dirty="0"/>
              <a:t>, 2006</a:t>
            </a:r>
          </a:p>
          <a:p>
            <a:r>
              <a:rPr lang="de-AT" altLang="de-DE" u="sng" dirty="0">
                <a:solidFill>
                  <a:srgbClr val="0070C0"/>
                </a:solidFill>
                <a:latin typeface="Helvetica" pitchFamily="34" charset="0"/>
              </a:rPr>
              <a:t>http://ieeexplore.ieee.org/xpl/bkabstractplus.jsp?bkn=5237648</a:t>
            </a:r>
          </a:p>
        </p:txBody>
      </p:sp>
    </p:spTree>
    <p:extLst>
      <p:ext uri="{BB962C8B-B14F-4D97-AF65-F5344CB8AC3E}">
        <p14:creationId xmlns:p14="http://schemas.microsoft.com/office/powerpoint/2010/main" val="295394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528" y="1484784"/>
            <a:ext cx="8286808" cy="1143008"/>
          </a:xfrm>
        </p:spPr>
        <p:txBody>
          <a:bodyPr/>
          <a:lstStyle/>
          <a:p>
            <a:pPr algn="ctr"/>
            <a:r>
              <a:rPr lang="de-AT" sz="4400" dirty="0" smtClean="0">
                <a:solidFill>
                  <a:srgbClr val="FF0000"/>
                </a:solidFill>
              </a:rPr>
              <a:t>2000 </a:t>
            </a:r>
            <a:br>
              <a:rPr lang="de-AT" sz="4400" dirty="0" smtClean="0">
                <a:solidFill>
                  <a:srgbClr val="FF0000"/>
                </a:solidFill>
              </a:rPr>
            </a:br>
            <a:r>
              <a:rPr lang="de-AT" sz="4400" dirty="0" smtClean="0">
                <a:solidFill>
                  <a:srgbClr val="FF0000"/>
                </a:solidFill>
              </a:rPr>
              <a:t>20 000 000 Transistoren</a:t>
            </a:r>
            <a:endParaRPr lang="en-GB" sz="44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Digitale Integrierte Schaltungen 384.086, Axel Jantsch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163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114568"/>
            <a:ext cx="4284346" cy="602905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The SoC Revolution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8" name="Content Placeholder 1"/>
          <p:cNvSpPr>
            <a:spLocks noGrp="1"/>
          </p:cNvSpPr>
          <p:nvPr>
            <p:ph sz="half" idx="17"/>
          </p:nvPr>
        </p:nvSpPr>
        <p:spPr>
          <a:xfrm>
            <a:off x="107504" y="4221088"/>
            <a:ext cx="4248472" cy="1872208"/>
          </a:xfrm>
        </p:spPr>
        <p:txBody>
          <a:bodyPr/>
          <a:lstStyle/>
          <a:p>
            <a:pPr marL="0" indent="0">
              <a:buNone/>
            </a:pPr>
            <a:r>
              <a:rPr lang="en-US" sz="2000" i="1" dirty="0">
                <a:solidFill>
                  <a:schemeClr val="tx2"/>
                </a:solidFill>
              </a:rPr>
              <a:t>Surviving the SOC Revolution - A Guide to Platform-Based Design</a:t>
            </a:r>
            <a:r>
              <a:rPr lang="en-US" sz="2000" dirty="0">
                <a:solidFill>
                  <a:schemeClr val="tx2"/>
                </a:solidFill>
              </a:rPr>
              <a:t>, Kluwer Academic Publishers, Henry Chang, Larry Cooke, Merrill Hunt, Grant Martin, Andrew </a:t>
            </a:r>
            <a:r>
              <a:rPr lang="en-US" sz="2000" dirty="0" err="1">
                <a:solidFill>
                  <a:schemeClr val="tx2"/>
                </a:solidFill>
              </a:rPr>
              <a:t>McNelly</a:t>
            </a:r>
            <a:r>
              <a:rPr lang="en-US" sz="2000" dirty="0">
                <a:solidFill>
                  <a:schemeClr val="tx2"/>
                </a:solidFill>
              </a:rPr>
              <a:t>, and Lee Todd, 1999.</a:t>
            </a:r>
          </a:p>
          <a:p>
            <a:endParaRPr lang="sv-SE" sz="2000" dirty="0">
              <a:solidFill>
                <a:schemeClr val="tx2"/>
              </a:solidFill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2509621" y="6309320"/>
            <a:ext cx="4366635" cy="52436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1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Symbol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2000 – 20 000 000 Transistors</a:t>
            </a:r>
          </a:p>
          <a:p>
            <a:pPr algn="ctr"/>
            <a:endParaRPr lang="en-US" sz="2000" dirty="0" smtClean="0">
              <a:solidFill>
                <a:srgbClr val="FF0000"/>
              </a:solidFill>
            </a:endParaRPr>
          </a:p>
          <a:p>
            <a:pPr algn="ctr"/>
            <a:endParaRPr lang="sv-SE" sz="2000" dirty="0">
              <a:solidFill>
                <a:srgbClr val="FF0000"/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3571868" y="6278399"/>
            <a:ext cx="4568017" cy="532800"/>
          </a:xfrm>
        </p:spPr>
        <p:txBody>
          <a:bodyPr/>
          <a:lstStyle/>
          <a:p>
            <a:r>
              <a:rPr lang="de-DE" dirty="0" smtClean="0"/>
              <a:t>Digitale Integrierte Schaltungen 384.086, Axel Jantsch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165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052736"/>
            <a:ext cx="8430964" cy="439697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Wires Don‘t Scale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8" name="Content Placeholder 1"/>
          <p:cNvSpPr>
            <a:spLocks noGrp="1"/>
          </p:cNvSpPr>
          <p:nvPr>
            <p:ph sz="half" idx="17"/>
          </p:nvPr>
        </p:nvSpPr>
        <p:spPr>
          <a:xfrm>
            <a:off x="107504" y="5661248"/>
            <a:ext cx="8784976" cy="43204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Ron Ho, </a:t>
            </a:r>
            <a:r>
              <a:rPr lang="en-US" sz="2000" i="1" dirty="0">
                <a:solidFill>
                  <a:schemeClr val="tx2"/>
                </a:solidFill>
              </a:rPr>
              <a:t>On-chip wires: Scaling and efficiency</a:t>
            </a:r>
            <a:r>
              <a:rPr lang="en-US" sz="2000" dirty="0">
                <a:solidFill>
                  <a:schemeClr val="tx2"/>
                </a:solidFill>
              </a:rPr>
              <a:t>, PhD thesis, Stanford University, </a:t>
            </a:r>
            <a:r>
              <a:rPr lang="en-US" sz="2000" dirty="0" smtClean="0">
                <a:solidFill>
                  <a:schemeClr val="tx2"/>
                </a:solidFill>
              </a:rPr>
              <a:t>2003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  <a:endParaRPr lang="sv-SE" sz="20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87654" y="692696"/>
            <a:ext cx="100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C00000"/>
                </a:solidFill>
              </a:rPr>
              <a:t>Chip size</a:t>
            </a:r>
            <a:endParaRPr lang="sv-SE" dirty="0">
              <a:solidFill>
                <a:srgbClr val="C00000"/>
              </a:solidFill>
            </a:endParaRPr>
          </a:p>
        </p:txBody>
      </p:sp>
      <p:cxnSp>
        <p:nvCxnSpPr>
          <p:cNvPr id="12" name="Curved Connector 11"/>
          <p:cNvCxnSpPr/>
          <p:nvPr/>
        </p:nvCxnSpPr>
        <p:spPr>
          <a:xfrm rot="16200000" flipH="1">
            <a:off x="7260236" y="1148682"/>
            <a:ext cx="477299" cy="194901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1520" y="3717032"/>
            <a:ext cx="1204945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C00000"/>
                </a:solidFill>
              </a:rPr>
              <a:t>Reachable </a:t>
            </a:r>
          </a:p>
          <a:p>
            <a:r>
              <a:rPr lang="de-AT" dirty="0" smtClean="0">
                <a:solidFill>
                  <a:srgbClr val="C00000"/>
                </a:solidFill>
              </a:rPr>
              <a:t>area per </a:t>
            </a:r>
          </a:p>
          <a:p>
            <a:r>
              <a:rPr lang="de-AT" dirty="0" smtClean="0">
                <a:solidFill>
                  <a:srgbClr val="C00000"/>
                </a:solidFill>
              </a:rPr>
              <a:t>Clock cycle</a:t>
            </a:r>
          </a:p>
        </p:txBody>
      </p:sp>
      <p:cxnSp>
        <p:nvCxnSpPr>
          <p:cNvPr id="20" name="Curved Connector 19"/>
          <p:cNvCxnSpPr/>
          <p:nvPr/>
        </p:nvCxnSpPr>
        <p:spPr>
          <a:xfrm rot="5400000" flipH="1" flipV="1">
            <a:off x="935596" y="3320988"/>
            <a:ext cx="504056" cy="288032"/>
          </a:xfrm>
          <a:prstGeom prst="curvedConnector3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3571868" y="6278399"/>
            <a:ext cx="4568017" cy="532800"/>
          </a:xfrm>
        </p:spPr>
        <p:txBody>
          <a:bodyPr/>
          <a:lstStyle/>
          <a:p>
            <a:r>
              <a:rPr lang="de-DE" dirty="0" smtClean="0"/>
              <a:t>Digitale Integrierte Schaltungen 384.086, Axel Jantsch</a:t>
            </a:r>
            <a:endParaRPr lang="de-DE" dirty="0"/>
          </a:p>
        </p:txBody>
      </p:sp>
      <p:sp>
        <p:nvSpPr>
          <p:cNvPr id="2" name="TextBox 1"/>
          <p:cNvSpPr txBox="1"/>
          <p:nvPr/>
        </p:nvSpPr>
        <p:spPr>
          <a:xfrm>
            <a:off x="3890018" y="518319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------------</a:t>
            </a:r>
          </a:p>
          <a:p>
            <a:r>
              <a:rPr lang="de-AT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0.035 µm</a:t>
            </a:r>
            <a:endParaRPr lang="sv-SE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31210" y="5176242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------------</a:t>
            </a:r>
          </a:p>
          <a:p>
            <a:r>
              <a:rPr lang="de-AT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0.025 µm</a:t>
            </a:r>
            <a:endParaRPr lang="sv-SE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18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518" y="71414"/>
            <a:ext cx="8286808" cy="621282"/>
          </a:xfrm>
        </p:spPr>
        <p:txBody>
          <a:bodyPr/>
          <a:lstStyle/>
          <a:p>
            <a:r>
              <a:rPr lang="de-AT" dirty="0" err="1" smtClean="0"/>
              <a:t>Capacity</a:t>
            </a:r>
            <a:r>
              <a:rPr lang="de-AT" dirty="0" smtClean="0"/>
              <a:t> Trend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Digitale Integrierte Schaltungen 384.086, Axel Jantsch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84" y="692696"/>
            <a:ext cx="8459688" cy="575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395536" y="6237312"/>
            <a:ext cx="4032448" cy="41774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1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Symbol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000" dirty="0" smtClean="0">
                <a:solidFill>
                  <a:schemeClr val="tx2"/>
                </a:solidFill>
              </a:rPr>
              <a:t>From ISSCC 2018 Technology Trends</a:t>
            </a:r>
            <a:endParaRPr lang="sv-SE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22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518" y="71414"/>
            <a:ext cx="8286808" cy="765298"/>
          </a:xfrm>
        </p:spPr>
        <p:txBody>
          <a:bodyPr/>
          <a:lstStyle/>
          <a:p>
            <a:r>
              <a:rPr lang="de-AT" dirty="0" smtClean="0"/>
              <a:t>End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Frequency</a:t>
            </a:r>
            <a:r>
              <a:rPr lang="de-AT" dirty="0" smtClean="0"/>
              <a:t> </a:t>
            </a:r>
            <a:r>
              <a:rPr lang="de-AT" dirty="0" err="1" smtClean="0"/>
              <a:t>Scaling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Digitale Integrierte Schaltungen 384.086, Axel Jantsch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1"/>
            <a:ext cx="8064896" cy="5523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395536" y="6237312"/>
            <a:ext cx="4032448" cy="41774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1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Symbol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000" dirty="0" smtClean="0">
                <a:solidFill>
                  <a:schemeClr val="tx2"/>
                </a:solidFill>
              </a:rPr>
              <a:t>From ISSCC 2018 Technology Trends</a:t>
            </a:r>
            <a:endParaRPr lang="sv-SE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29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" y="1268759"/>
            <a:ext cx="4494040" cy="367266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Emergence of Networks-on-Chip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8"/>
          </p:nvPr>
        </p:nvSpPr>
        <p:spPr>
          <a:xfrm>
            <a:off x="251520" y="5192717"/>
            <a:ext cx="3888432" cy="504056"/>
          </a:xfrm>
        </p:spPr>
        <p:txBody>
          <a:bodyPr/>
          <a:lstStyle/>
          <a:p>
            <a:pPr marL="0" indent="0">
              <a:buNone/>
            </a:pPr>
            <a:r>
              <a:rPr lang="de-AT" dirty="0" smtClean="0"/>
              <a:t>Intel Teraflop 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36" y="908720"/>
            <a:ext cx="4210050" cy="4762500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4715945" y="5696773"/>
            <a:ext cx="3888432" cy="55696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1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Symbol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de-AT" dirty="0" smtClean="0"/>
              <a:t>Tilera TilePro 64 </a:t>
            </a:r>
            <a:endParaRPr lang="sv-SE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3571868" y="6278399"/>
            <a:ext cx="4568017" cy="532800"/>
          </a:xfrm>
        </p:spPr>
        <p:txBody>
          <a:bodyPr/>
          <a:lstStyle/>
          <a:p>
            <a:r>
              <a:rPr lang="de-DE" dirty="0" smtClean="0"/>
              <a:t>Digitale Integrierte Schaltungen 384.086, Axel Jantsch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70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518" y="71414"/>
            <a:ext cx="8286808" cy="693290"/>
          </a:xfrm>
        </p:spPr>
        <p:txBody>
          <a:bodyPr/>
          <a:lstStyle/>
          <a:p>
            <a:r>
              <a:rPr lang="de-AT" dirty="0" smtClean="0"/>
              <a:t>The Multicore Revolution - Core Count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Digitale Integrierte Schaltungen 384.086, Axel Jantsch</a:t>
            </a:r>
            <a:endParaRPr lang="de-D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48" y="834307"/>
            <a:ext cx="7494860" cy="547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395536" y="6237312"/>
            <a:ext cx="4032448" cy="41774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1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Symbol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000" dirty="0" smtClean="0">
                <a:solidFill>
                  <a:schemeClr val="tx2"/>
                </a:solidFill>
              </a:rPr>
              <a:t>From ISSCC 2018 Technology Trends</a:t>
            </a:r>
            <a:endParaRPr lang="sv-SE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1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94" y="970448"/>
            <a:ext cx="7406530" cy="555489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Graphics </a:t>
            </a:r>
            <a:r>
              <a:rPr lang="de-AT" dirty="0" err="1" smtClean="0"/>
              <a:t>Processors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Digitale Integrierte Schaltungen 384.086, Axel Jantsch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86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04" y="866471"/>
            <a:ext cx="6990804" cy="568226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The Multicore Revolution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Digitale Integrierte Schaltungen 384.086, Axel Jantsch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795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888">
            <a:off x="7473" y="693706"/>
            <a:ext cx="8643684" cy="503954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Performance Growth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8"/>
          </p:nvPr>
        </p:nvSpPr>
        <p:spPr>
          <a:xfrm>
            <a:off x="4523448" y="1196752"/>
            <a:ext cx="4225016" cy="494689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Digitale Integrierte Schaltungen 384.086, Axel Jantsch</a:t>
            </a:r>
            <a:endParaRPr lang="de-DE" dirty="0"/>
          </a:p>
        </p:txBody>
      </p:sp>
      <p:sp>
        <p:nvSpPr>
          <p:cNvPr id="8" name="Rectangle 7"/>
          <p:cNvSpPr/>
          <p:nvPr/>
        </p:nvSpPr>
        <p:spPr bwMode="auto">
          <a:xfrm>
            <a:off x="35496" y="5661248"/>
            <a:ext cx="8424936" cy="648072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r>
              <a:rPr lang="de-AT" dirty="0" smtClean="0"/>
              <a:t>Performance </a:t>
            </a:r>
            <a:r>
              <a:rPr lang="de-AT" dirty="0" err="1" smtClean="0"/>
              <a:t>as</a:t>
            </a:r>
            <a:r>
              <a:rPr lang="de-AT" dirty="0" smtClean="0"/>
              <a:t> </a:t>
            </a:r>
            <a:r>
              <a:rPr lang="de-AT" dirty="0" err="1"/>
              <a:t>measured</a:t>
            </a:r>
            <a:r>
              <a:rPr lang="de-AT" dirty="0"/>
              <a:t> </a:t>
            </a:r>
            <a:r>
              <a:rPr lang="de-AT" dirty="0" err="1"/>
              <a:t>by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SPEC INT </a:t>
            </a:r>
            <a:r>
              <a:rPr lang="de-AT" dirty="0" smtClean="0"/>
              <a:t>Benchmark</a:t>
            </a:r>
          </a:p>
          <a:p>
            <a:endParaRPr lang="en-GB" sz="14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AT" sz="1400" i="1" dirty="0" smtClean="0">
                <a:latin typeface="+mn-lt"/>
                <a:cs typeface="+mn-cs"/>
              </a:rPr>
              <a:t>Computer </a:t>
            </a:r>
            <a:r>
              <a:rPr lang="de-AT" sz="1400" i="1" dirty="0" err="1" smtClean="0">
                <a:latin typeface="+mn-lt"/>
                <a:cs typeface="+mn-cs"/>
              </a:rPr>
              <a:t>Architecture</a:t>
            </a:r>
            <a:r>
              <a:rPr lang="de-AT" sz="1400" dirty="0" smtClean="0">
                <a:latin typeface="+mn-lt"/>
                <a:cs typeface="+mn-cs"/>
              </a:rPr>
              <a:t>, J. Hennessy </a:t>
            </a:r>
            <a:r>
              <a:rPr lang="de-AT" sz="1400" dirty="0" err="1" smtClean="0">
                <a:latin typeface="+mn-lt"/>
                <a:cs typeface="+mn-cs"/>
              </a:rPr>
              <a:t>and</a:t>
            </a:r>
            <a:r>
              <a:rPr lang="de-AT" sz="1400" dirty="0" smtClean="0">
                <a:latin typeface="+mn-lt"/>
                <a:cs typeface="+mn-cs"/>
              </a:rPr>
              <a:t> D. Patterson, 6th </a:t>
            </a:r>
            <a:r>
              <a:rPr lang="de-AT" sz="1400" dirty="0" err="1" smtClean="0">
                <a:latin typeface="+mn-lt"/>
                <a:cs typeface="+mn-cs"/>
              </a:rPr>
              <a:t>edition</a:t>
            </a:r>
            <a:r>
              <a:rPr lang="de-AT" sz="1400" dirty="0" smtClean="0">
                <a:latin typeface="+mn-lt"/>
                <a:cs typeface="+mn-cs"/>
              </a:rPr>
              <a:t>, 2018; </a:t>
            </a:r>
            <a:r>
              <a:rPr lang="de-AT" sz="1400" dirty="0" err="1" smtClean="0">
                <a:latin typeface="+mn-lt"/>
                <a:cs typeface="+mn-cs"/>
              </a:rPr>
              <a:t>Figure</a:t>
            </a:r>
            <a:r>
              <a:rPr lang="de-AT" sz="1400" dirty="0" smtClean="0">
                <a:latin typeface="+mn-lt"/>
                <a:cs typeface="+mn-cs"/>
              </a:rPr>
              <a:t> 1.1 </a:t>
            </a:r>
            <a:r>
              <a:rPr lang="de-AT" sz="1400" dirty="0" err="1" smtClean="0">
                <a:latin typeface="+mn-lt"/>
                <a:cs typeface="+mn-cs"/>
              </a:rPr>
              <a:t>page</a:t>
            </a:r>
            <a:r>
              <a:rPr lang="de-AT" sz="1400" dirty="0" smtClean="0">
                <a:latin typeface="+mn-lt"/>
                <a:cs typeface="+mn-cs"/>
              </a:rPr>
              <a:t> 3.</a:t>
            </a:r>
            <a:endParaRPr lang="en-GB" sz="1400" dirty="0" err="1" smtClean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66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36" y="122362"/>
            <a:ext cx="8737871" cy="564302"/>
          </a:xfrm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219" name="Content Placeholder 2"/>
          <p:cNvSpPr>
            <a:spLocks noGrp="1"/>
          </p:cNvSpPr>
          <p:nvPr>
            <p:ph sz="half" idx="1"/>
          </p:nvPr>
        </p:nvSpPr>
        <p:spPr>
          <a:xfrm>
            <a:off x="194236" y="1209219"/>
            <a:ext cx="4303059" cy="4894458"/>
          </a:xfrm>
        </p:spPr>
        <p:txBody>
          <a:bodyPr/>
          <a:lstStyle/>
          <a:p>
            <a:pPr marL="0" indent="0">
              <a:buNone/>
            </a:pPr>
            <a:r>
              <a:rPr lang="de-AT" altLang="en-US" smtClean="0"/>
              <a:t>Empfohlene Lektüre für den Abend:</a:t>
            </a:r>
            <a:endParaRPr lang="en-GB" altLang="en-US" smtClean="0"/>
          </a:p>
        </p:txBody>
      </p:sp>
      <p:sp>
        <p:nvSpPr>
          <p:cNvPr id="9220" name="Content Placeholder 3"/>
          <p:cNvSpPr>
            <a:spLocks noGrp="1"/>
          </p:cNvSpPr>
          <p:nvPr>
            <p:ph sz="half" idx="2"/>
          </p:nvPr>
        </p:nvSpPr>
        <p:spPr>
          <a:xfrm>
            <a:off x="4627691" y="1209219"/>
            <a:ext cx="4304417" cy="4894458"/>
          </a:xfrm>
        </p:spPr>
        <p:txBody>
          <a:bodyPr/>
          <a:lstStyle/>
          <a:p>
            <a:endParaRPr lang="en-GB" altLang="en-US" smtClean="0"/>
          </a:p>
        </p:txBody>
      </p:sp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692696"/>
            <a:ext cx="3203778" cy="509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74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Digitale Integrierte Schaltungen 384.086, Axel Jantsch</a:t>
            </a:r>
            <a:endParaRPr lang="de-DE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540000">
            <a:off x="776303" y="702523"/>
            <a:ext cx="7638876" cy="525250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518" y="71414"/>
            <a:ext cx="8286808" cy="837306"/>
          </a:xfrm>
        </p:spPr>
        <p:txBody>
          <a:bodyPr/>
          <a:lstStyle/>
          <a:p>
            <a:r>
              <a:rPr lang="de-AT" dirty="0" err="1" smtClean="0"/>
              <a:t>Clock</a:t>
            </a:r>
            <a:r>
              <a:rPr lang="de-AT" dirty="0" smtClean="0"/>
              <a:t> </a:t>
            </a:r>
            <a:r>
              <a:rPr lang="de-AT" dirty="0" err="1" smtClean="0"/>
              <a:t>Frequency</a:t>
            </a:r>
            <a:r>
              <a:rPr lang="de-AT" dirty="0" smtClean="0"/>
              <a:t> Growth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 bwMode="auto">
          <a:xfrm>
            <a:off x="107504" y="5949280"/>
            <a:ext cx="8424936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AT" sz="1400" i="1" dirty="0" smtClean="0">
                <a:latin typeface="+mn-lt"/>
                <a:cs typeface="+mn-cs"/>
              </a:rPr>
              <a:t>Computer</a:t>
            </a:r>
            <a:r>
              <a:rPr lang="de-AT" sz="1400" dirty="0" smtClean="0">
                <a:latin typeface="+mn-lt"/>
                <a:cs typeface="+mn-cs"/>
              </a:rPr>
              <a:t> </a:t>
            </a:r>
            <a:r>
              <a:rPr lang="de-AT" sz="1400" i="1" dirty="0" err="1" smtClean="0">
                <a:latin typeface="+mn-lt"/>
                <a:cs typeface="+mn-cs"/>
              </a:rPr>
              <a:t>Architecture</a:t>
            </a:r>
            <a:r>
              <a:rPr lang="de-AT" sz="1400" dirty="0" smtClean="0">
                <a:latin typeface="+mn-lt"/>
                <a:cs typeface="+mn-cs"/>
              </a:rPr>
              <a:t>, J. Hennessy </a:t>
            </a:r>
            <a:r>
              <a:rPr lang="de-AT" sz="1400" dirty="0" err="1" smtClean="0">
                <a:latin typeface="+mn-lt"/>
                <a:cs typeface="+mn-cs"/>
              </a:rPr>
              <a:t>and</a:t>
            </a:r>
            <a:r>
              <a:rPr lang="de-AT" sz="1400" dirty="0" smtClean="0">
                <a:latin typeface="+mn-lt"/>
                <a:cs typeface="+mn-cs"/>
              </a:rPr>
              <a:t> D. Patterson, 6th </a:t>
            </a:r>
            <a:r>
              <a:rPr lang="de-AT" sz="1400" dirty="0" err="1" smtClean="0">
                <a:latin typeface="+mn-lt"/>
                <a:cs typeface="+mn-cs"/>
              </a:rPr>
              <a:t>edition</a:t>
            </a:r>
            <a:r>
              <a:rPr lang="de-AT" sz="1400" dirty="0" smtClean="0">
                <a:latin typeface="+mn-lt"/>
                <a:cs typeface="+mn-cs"/>
              </a:rPr>
              <a:t>, 2018; </a:t>
            </a:r>
            <a:r>
              <a:rPr lang="de-AT" sz="1400" dirty="0" err="1" smtClean="0">
                <a:latin typeface="+mn-lt"/>
                <a:cs typeface="+mn-cs"/>
              </a:rPr>
              <a:t>Figure</a:t>
            </a:r>
            <a:r>
              <a:rPr lang="de-AT" sz="1400" dirty="0" smtClean="0">
                <a:latin typeface="+mn-lt"/>
                <a:cs typeface="+mn-cs"/>
              </a:rPr>
              <a:t> 1.11 </a:t>
            </a:r>
            <a:r>
              <a:rPr lang="de-AT" sz="1400" dirty="0" err="1" smtClean="0">
                <a:latin typeface="+mn-lt"/>
                <a:cs typeface="+mn-cs"/>
              </a:rPr>
              <a:t>page</a:t>
            </a:r>
            <a:r>
              <a:rPr lang="de-AT" sz="1400" dirty="0" smtClean="0">
                <a:latin typeface="+mn-lt"/>
                <a:cs typeface="+mn-cs"/>
              </a:rPr>
              <a:t> 26.</a:t>
            </a:r>
            <a:endParaRPr lang="en-GB" sz="1400" dirty="0" err="1" smtClean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5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20688"/>
            <a:ext cx="8531818" cy="545932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Digitale Integrierte Schaltungen 384.086, Axel Jantsch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730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7"/>
          </p:nvPr>
        </p:nvSpPr>
        <p:spPr>
          <a:xfrm>
            <a:off x="316800" y="1357298"/>
            <a:ext cx="8215640" cy="4786346"/>
          </a:xfrm>
        </p:spPr>
        <p:txBody>
          <a:bodyPr/>
          <a:lstStyle/>
          <a:p>
            <a:pPr marL="0" indent="0">
              <a:buNone/>
            </a:pPr>
            <a:r>
              <a:rPr lang="de-AT" sz="3200" dirty="0" smtClean="0"/>
              <a:t>Technology </a:t>
            </a:r>
            <a:r>
              <a:rPr lang="de-AT" sz="3200" dirty="0" err="1" smtClean="0"/>
              <a:t>node</a:t>
            </a:r>
            <a:r>
              <a:rPr lang="de-AT" sz="3200" dirty="0" smtClean="0"/>
              <a:t> (2-3 </a:t>
            </a:r>
            <a:r>
              <a:rPr lang="de-AT" sz="3200" dirty="0" err="1" smtClean="0"/>
              <a:t>Years</a:t>
            </a:r>
            <a:r>
              <a:rPr lang="de-AT" sz="3200" dirty="0" smtClean="0"/>
              <a:t>) </a:t>
            </a:r>
            <a:r>
              <a:rPr lang="de-AT" sz="3200" dirty="0" err="1" smtClean="0"/>
              <a:t>scaling</a:t>
            </a:r>
            <a:r>
              <a:rPr lang="de-AT" sz="3200" dirty="0" smtClean="0"/>
              <a:t> -2030:</a:t>
            </a:r>
            <a:endParaRPr lang="en-GB" sz="3200" dirty="0" smtClean="0"/>
          </a:p>
          <a:p>
            <a:r>
              <a:rPr lang="en-GB" dirty="0" smtClean="0"/>
              <a:t>Performance</a:t>
            </a:r>
            <a:r>
              <a:rPr lang="en-GB" dirty="0"/>
              <a:t>: &gt;30% more maximum operating frequency at constant energy</a:t>
            </a:r>
          </a:p>
          <a:p>
            <a:r>
              <a:rPr lang="en-GB" dirty="0" smtClean="0"/>
              <a:t>Power</a:t>
            </a:r>
            <a:r>
              <a:rPr lang="en-GB" dirty="0"/>
              <a:t>: &gt;50% less energy per switching at a given performance</a:t>
            </a:r>
          </a:p>
          <a:p>
            <a:r>
              <a:rPr lang="en-GB" dirty="0" smtClean="0"/>
              <a:t>Area</a:t>
            </a:r>
            <a:r>
              <a:rPr lang="en-GB" dirty="0"/>
              <a:t>: &gt;50% area reduction</a:t>
            </a:r>
          </a:p>
          <a:p>
            <a:r>
              <a:rPr lang="en-GB" dirty="0" smtClean="0"/>
              <a:t>Cost</a:t>
            </a:r>
            <a:r>
              <a:rPr lang="en-GB" dirty="0"/>
              <a:t>: &lt;30% wafer cost – 30-35% less die cost for scaled die.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Technology Roadmap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Digitale Integrierte Schaltungen 384.086, Axel Jantsch</a:t>
            </a:r>
            <a:endParaRPr lang="de-DE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1560" y="4797152"/>
            <a:ext cx="7704856" cy="151216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1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Symbol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2000" dirty="0" smtClean="0">
                <a:solidFill>
                  <a:schemeClr val="tx2"/>
                </a:solidFill>
              </a:rPr>
              <a:t>International Roadmap for Devices and Systems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2000" dirty="0" smtClean="0">
                <a:solidFill>
                  <a:schemeClr val="tx2"/>
                </a:solidFill>
              </a:rPr>
              <a:t>2016 Edition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2000" dirty="0" smtClean="0">
                <a:solidFill>
                  <a:schemeClr val="tx2"/>
                </a:solidFill>
              </a:rPr>
              <a:t>More Moore White </a:t>
            </a:r>
            <a:r>
              <a:rPr lang="it-IT" sz="2000" dirty="0" err="1" smtClean="0">
                <a:solidFill>
                  <a:schemeClr val="tx2"/>
                </a:solidFill>
              </a:rPr>
              <a:t>Paper</a:t>
            </a:r>
            <a:endParaRPr lang="it-IT" sz="2000" dirty="0" smtClean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sv-SE" sz="2000" dirty="0">
                <a:solidFill>
                  <a:schemeClr val="tx2"/>
                </a:solidFill>
              </a:rPr>
              <a:t>https://</a:t>
            </a:r>
            <a:r>
              <a:rPr lang="sv-SE" sz="2000" dirty="0" smtClean="0">
                <a:solidFill>
                  <a:schemeClr val="tx2"/>
                </a:solidFill>
              </a:rPr>
              <a:t>irds.ieee.org</a:t>
            </a:r>
            <a:endParaRPr lang="sv-SE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53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Technology Roadmap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Digitale Integrierte Schaltungen 384.086, Axel Jantsch</a:t>
            </a:r>
            <a:endParaRPr lang="de-DE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1459310" y="6089755"/>
            <a:ext cx="7704856" cy="75608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1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Symbol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2000" dirty="0" smtClean="0">
                <a:solidFill>
                  <a:schemeClr val="tx2"/>
                </a:solidFill>
              </a:rPr>
              <a:t>International Roadmap for Devices and Systems, </a:t>
            </a:r>
            <a:r>
              <a:rPr lang="it-IT" sz="2000" dirty="0" smtClean="0">
                <a:solidFill>
                  <a:schemeClr val="tx2"/>
                </a:solidFill>
              </a:rPr>
              <a:t>2016 Edition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2000" dirty="0" smtClean="0">
                <a:solidFill>
                  <a:schemeClr val="tx2"/>
                </a:solidFill>
              </a:rPr>
              <a:t>More Moore White </a:t>
            </a:r>
            <a:r>
              <a:rPr lang="it-IT" sz="2000" dirty="0" err="1" smtClean="0">
                <a:solidFill>
                  <a:schemeClr val="tx2"/>
                </a:solidFill>
              </a:rPr>
              <a:t>Paper</a:t>
            </a:r>
            <a:r>
              <a:rPr lang="it-IT" sz="2000" dirty="0" smtClean="0">
                <a:solidFill>
                  <a:schemeClr val="tx2"/>
                </a:solidFill>
              </a:rPr>
              <a:t>, </a:t>
            </a:r>
            <a:r>
              <a:rPr lang="sv-SE" sz="2000" dirty="0" smtClean="0">
                <a:solidFill>
                  <a:schemeClr val="tx2"/>
                </a:solidFill>
              </a:rPr>
              <a:t>https</a:t>
            </a:r>
            <a:r>
              <a:rPr lang="sv-SE" sz="2000" dirty="0">
                <a:solidFill>
                  <a:schemeClr val="tx2"/>
                </a:solidFill>
              </a:rPr>
              <a:t>://</a:t>
            </a:r>
            <a:r>
              <a:rPr lang="sv-SE" sz="2000" dirty="0" smtClean="0">
                <a:solidFill>
                  <a:schemeClr val="tx2"/>
                </a:solidFill>
              </a:rPr>
              <a:t>irds.ieee.org</a:t>
            </a:r>
            <a:endParaRPr lang="sv-SE" sz="2000" dirty="0">
              <a:solidFill>
                <a:schemeClr val="tx2"/>
              </a:solidFill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0" y="4365104"/>
            <a:ext cx="7704856" cy="136815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1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Symbol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 err="1"/>
              <a:t>PxxMxx</a:t>
            </a:r>
            <a:r>
              <a:rPr lang="en-GB" sz="1200" dirty="0"/>
              <a:t> notation refers to </a:t>
            </a:r>
            <a:r>
              <a:rPr lang="en-GB" sz="1200" dirty="0" err="1"/>
              <a:t>Pxx</a:t>
            </a:r>
            <a:r>
              <a:rPr lang="en-GB" sz="1200" dirty="0"/>
              <a:t>: contacted poly pitch and </a:t>
            </a:r>
            <a:r>
              <a:rPr lang="en-GB" sz="1200" dirty="0" err="1"/>
              <a:t>Mxx</a:t>
            </a:r>
            <a:r>
              <a:rPr lang="en-GB" sz="1200" dirty="0"/>
              <a:t>: </a:t>
            </a:r>
            <a:r>
              <a:rPr lang="en-GB" sz="1200" dirty="0" err="1"/>
              <a:t>metalx</a:t>
            </a:r>
            <a:r>
              <a:rPr lang="en-GB" sz="1200" dirty="0"/>
              <a:t> pitch in nm.</a:t>
            </a:r>
          </a:p>
          <a:p>
            <a:pPr marL="0" indent="0">
              <a:buNone/>
            </a:pPr>
            <a:r>
              <a:rPr lang="en-GB" sz="1200" dirty="0"/>
              <a:t>Acronyms </a:t>
            </a:r>
            <a:r>
              <a:rPr lang="en-GB" sz="1200" dirty="0" smtClean="0"/>
              <a:t>used: </a:t>
            </a:r>
          </a:p>
          <a:p>
            <a:pPr marL="0" indent="0">
              <a:buNone/>
            </a:pPr>
            <a:r>
              <a:rPr lang="en-GB" sz="1200" dirty="0" smtClean="0"/>
              <a:t>FDSOI</a:t>
            </a:r>
            <a:r>
              <a:rPr lang="en-GB" sz="1200" dirty="0"/>
              <a:t>: Fully-Depleted Silicon-On-Insulator (FDSOI</a:t>
            </a:r>
            <a:r>
              <a:rPr lang="en-GB" sz="1200" dirty="0" smtClean="0"/>
              <a:t>), </a:t>
            </a:r>
          </a:p>
          <a:p>
            <a:pPr marL="0" indent="0">
              <a:buNone/>
            </a:pPr>
            <a:r>
              <a:rPr lang="en-GB" sz="1200" dirty="0" smtClean="0"/>
              <a:t>LGAA</a:t>
            </a:r>
            <a:r>
              <a:rPr lang="en-GB" sz="1200" dirty="0"/>
              <a:t>: Lateral Gate-All-Around-Device (GAA), </a:t>
            </a:r>
            <a:endParaRPr lang="en-GB" sz="1200" dirty="0" smtClean="0"/>
          </a:p>
          <a:p>
            <a:pPr marL="0" indent="0">
              <a:buNone/>
            </a:pPr>
            <a:r>
              <a:rPr lang="en-GB" sz="1200" dirty="0" smtClean="0"/>
              <a:t>VGAA</a:t>
            </a:r>
            <a:r>
              <a:rPr lang="en-GB" sz="1200" dirty="0"/>
              <a:t>: Vertical GAA, </a:t>
            </a:r>
            <a:endParaRPr lang="en-GB" sz="1200" dirty="0" smtClean="0"/>
          </a:p>
          <a:p>
            <a:pPr marL="0" indent="0">
              <a:buNone/>
            </a:pPr>
            <a:r>
              <a:rPr lang="en-GB" sz="1200" dirty="0" smtClean="0"/>
              <a:t>M3D</a:t>
            </a:r>
            <a:r>
              <a:rPr lang="en-GB" sz="1200" dirty="0"/>
              <a:t>: Monolithic-3D</a:t>
            </a:r>
            <a:r>
              <a:rPr lang="en-GB" sz="1200" dirty="0" smtClean="0"/>
              <a:t>.</a:t>
            </a:r>
            <a:endParaRPr lang="en-GB" sz="1200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144000" cy="2568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24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0" y="2132856"/>
            <a:ext cx="8546894" cy="260280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FinFET</a:t>
            </a:r>
            <a:r>
              <a:rPr lang="de-AT" dirty="0" smtClean="0"/>
              <a:t> und Gate All </a:t>
            </a:r>
            <a:r>
              <a:rPr lang="de-AT" dirty="0" err="1" smtClean="0"/>
              <a:t>Around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Digitale Integrierte Schaltungen 384.086, Axel Jantsch</a:t>
            </a:r>
            <a:endParaRPr lang="de-DE" dirty="0"/>
          </a:p>
        </p:txBody>
      </p:sp>
      <p:sp>
        <p:nvSpPr>
          <p:cNvPr id="8" name="TextBox 7"/>
          <p:cNvSpPr txBox="1"/>
          <p:nvPr/>
        </p:nvSpPr>
        <p:spPr>
          <a:xfrm>
            <a:off x="179512" y="4941168"/>
            <a:ext cx="8712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By </a:t>
            </a:r>
            <a:r>
              <a:rPr lang="en-GB" sz="1400" dirty="0" err="1"/>
              <a:t>Navid.paydavosi</a:t>
            </a:r>
            <a:r>
              <a:rPr lang="en-GB" sz="1400" dirty="0"/>
              <a:t> - </a:t>
            </a:r>
            <a:r>
              <a:rPr lang="en-GB" sz="1400" dirty="0" smtClean="0"/>
              <a:t>CC </a:t>
            </a:r>
            <a:r>
              <a:rPr lang="en-GB" sz="1400" dirty="0"/>
              <a:t>BY-SA 3.0, https://commons.wikimedia.org/w/index.php?curid=18843888</a:t>
            </a:r>
          </a:p>
        </p:txBody>
      </p:sp>
    </p:spTree>
    <p:extLst>
      <p:ext uri="{BB962C8B-B14F-4D97-AF65-F5344CB8AC3E}">
        <p14:creationId xmlns:p14="http://schemas.microsoft.com/office/powerpoint/2010/main" val="352096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half" idx="17"/>
            <p:extLst>
              <p:ext uri="{D42A27DB-BD31-4B8C-83A1-F6EECF244321}">
                <p14:modId xmlns:p14="http://schemas.microsoft.com/office/powerpoint/2010/main" val="2033899314"/>
              </p:ext>
            </p:extLst>
          </p:nvPr>
        </p:nvGraphicFramePr>
        <p:xfrm>
          <a:off x="-3" y="1357313"/>
          <a:ext cx="9108508" cy="525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715"/>
                <a:gridCol w="1018399"/>
                <a:gridCol w="1018399"/>
                <a:gridCol w="1018399"/>
                <a:gridCol w="1018399"/>
                <a:gridCol w="1018399"/>
                <a:gridCol w="1018399"/>
                <a:gridCol w="1018399"/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2015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2017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2019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2021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2024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2027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2030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err="1" smtClean="0"/>
                        <a:t>Industry</a:t>
                      </a:r>
                      <a:r>
                        <a:rPr lang="de-AT" dirty="0" smtClean="0"/>
                        <a:t> </a:t>
                      </a:r>
                      <a:r>
                        <a:rPr lang="de-AT" dirty="0" err="1" smtClean="0"/>
                        <a:t>labeling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„16/14“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„11/10“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„8/7“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„6/5“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„4/3“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„3/2.5“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„2/1.5“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err="1" smtClean="0"/>
                        <a:t>Metal</a:t>
                      </a:r>
                      <a:r>
                        <a:rPr lang="de-AT" dirty="0" smtClean="0"/>
                        <a:t> </a:t>
                      </a:r>
                      <a:r>
                        <a:rPr lang="de-AT" dirty="0" err="1" smtClean="0"/>
                        <a:t>pitch</a:t>
                      </a:r>
                      <a:r>
                        <a:rPr lang="de-AT" dirty="0" smtClean="0"/>
                        <a:t> (</a:t>
                      </a:r>
                      <a:r>
                        <a:rPr lang="de-AT" dirty="0" err="1" smtClean="0"/>
                        <a:t>nm</a:t>
                      </a:r>
                      <a:r>
                        <a:rPr lang="de-AT" dirty="0" smtClean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56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36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12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err="1" smtClean="0"/>
                        <a:t>Contacted</a:t>
                      </a:r>
                      <a:r>
                        <a:rPr lang="de-AT" dirty="0" smtClean="0"/>
                        <a:t> </a:t>
                      </a:r>
                      <a:r>
                        <a:rPr lang="de-AT" dirty="0" err="1" smtClean="0"/>
                        <a:t>Poly</a:t>
                      </a:r>
                      <a:r>
                        <a:rPr lang="de-AT" dirty="0" smtClean="0"/>
                        <a:t> </a:t>
                      </a:r>
                      <a:r>
                        <a:rPr lang="de-AT" dirty="0" err="1" smtClean="0"/>
                        <a:t>pitch</a:t>
                      </a:r>
                      <a:r>
                        <a:rPr lang="de-AT" dirty="0" smtClean="0"/>
                        <a:t> (</a:t>
                      </a:r>
                      <a:r>
                        <a:rPr lang="de-AT" dirty="0" err="1" smtClean="0"/>
                        <a:t>nm</a:t>
                      </a:r>
                      <a:r>
                        <a:rPr lang="de-AT" dirty="0" smtClean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70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48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42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32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24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err="1" smtClean="0"/>
                        <a:t>L</a:t>
                      </a:r>
                      <a:r>
                        <a:rPr lang="de-AT" baseline="-25000" dirty="0" err="1" smtClean="0"/>
                        <a:t>g</a:t>
                      </a:r>
                      <a:r>
                        <a:rPr lang="de-AT" dirty="0" smtClean="0"/>
                        <a:t>: HP </a:t>
                      </a:r>
                      <a:r>
                        <a:rPr lang="de-AT" dirty="0" err="1" smtClean="0"/>
                        <a:t>Logic</a:t>
                      </a:r>
                      <a:r>
                        <a:rPr lang="de-AT" dirty="0" smtClean="0"/>
                        <a:t> (</a:t>
                      </a:r>
                      <a:r>
                        <a:rPr lang="de-AT" dirty="0" err="1" smtClean="0"/>
                        <a:t>nm</a:t>
                      </a:r>
                      <a:r>
                        <a:rPr lang="de-AT" dirty="0" smtClean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err="1" smtClean="0"/>
                        <a:t>L</a:t>
                      </a:r>
                      <a:r>
                        <a:rPr lang="de-AT" baseline="-25000" dirty="0" err="1" smtClean="0"/>
                        <a:t>g</a:t>
                      </a:r>
                      <a:r>
                        <a:rPr lang="de-AT" dirty="0" smtClean="0"/>
                        <a:t>: LP </a:t>
                      </a:r>
                      <a:r>
                        <a:rPr lang="de-AT" dirty="0" err="1" smtClean="0"/>
                        <a:t>Logc</a:t>
                      </a:r>
                      <a:r>
                        <a:rPr lang="de-AT" dirty="0" smtClean="0"/>
                        <a:t> (</a:t>
                      </a:r>
                      <a:r>
                        <a:rPr lang="de-AT" dirty="0" err="1" smtClean="0"/>
                        <a:t>nm</a:t>
                      </a:r>
                      <a:r>
                        <a:rPr lang="de-AT" dirty="0" smtClean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12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err="1" smtClean="0"/>
                        <a:t>Vdd</a:t>
                      </a:r>
                      <a:r>
                        <a:rPr lang="de-AT" dirty="0" smtClean="0"/>
                        <a:t> (V)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0.75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0.65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0.55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0.45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0.4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err="1" smtClean="0"/>
                        <a:t>V</a:t>
                      </a:r>
                      <a:r>
                        <a:rPr lang="de-AT" baseline="-25000" dirty="0" err="1" smtClean="0"/>
                        <a:t>t</a:t>
                      </a:r>
                      <a:r>
                        <a:rPr lang="de-AT" dirty="0" smtClean="0"/>
                        <a:t> : HP (V)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0.129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0.129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0.133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0.136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0.084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0.052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0.052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 err="1" smtClean="0"/>
                        <a:t>V</a:t>
                      </a:r>
                      <a:r>
                        <a:rPr lang="de-AT" baseline="-25000" dirty="0" err="1" smtClean="0"/>
                        <a:t>t</a:t>
                      </a:r>
                      <a:r>
                        <a:rPr lang="de-AT" dirty="0" smtClean="0"/>
                        <a:t> : LP (V)</a:t>
                      </a:r>
                      <a:endParaRPr lang="en-GB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0.351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0.336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0.333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0.326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0.201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0.125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0.125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Inversion </a:t>
                      </a:r>
                      <a:r>
                        <a:rPr lang="de-AT" dirty="0" err="1" smtClean="0"/>
                        <a:t>layer</a:t>
                      </a:r>
                      <a:r>
                        <a:rPr lang="de-AT" dirty="0" smtClean="0"/>
                        <a:t> </a:t>
                      </a:r>
                      <a:r>
                        <a:rPr lang="de-AT" dirty="0" err="1" smtClean="0"/>
                        <a:t>thickness</a:t>
                      </a:r>
                      <a:r>
                        <a:rPr lang="de-AT" dirty="0" smtClean="0"/>
                        <a:t> (</a:t>
                      </a:r>
                      <a:r>
                        <a:rPr lang="de-AT" dirty="0" err="1" smtClean="0"/>
                        <a:t>nm</a:t>
                      </a:r>
                      <a:r>
                        <a:rPr lang="de-AT" dirty="0" smtClean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1.1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1.0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0.85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0.8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err="1" smtClean="0"/>
                        <a:t>Energy</a:t>
                      </a:r>
                      <a:r>
                        <a:rPr lang="de-AT" dirty="0" smtClean="0"/>
                        <a:t>/</a:t>
                      </a:r>
                      <a:r>
                        <a:rPr lang="de-AT" dirty="0" err="1" smtClean="0"/>
                        <a:t>switching</a:t>
                      </a:r>
                      <a:r>
                        <a:rPr lang="de-AT" dirty="0" smtClean="0"/>
                        <a:t> (</a:t>
                      </a:r>
                      <a:r>
                        <a:rPr lang="de-AT" dirty="0" err="1" smtClean="0"/>
                        <a:t>fJ</a:t>
                      </a:r>
                      <a:r>
                        <a:rPr lang="de-AT" dirty="0" smtClean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3.47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2.52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1.89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1.24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0.94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0.63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0.50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Technology Roadmap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Digitale Integrierte Schaltungen 384.086, Axel Jantsch</a:t>
            </a:r>
            <a:endParaRPr lang="de-DE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1560" y="6021288"/>
            <a:ext cx="7704856" cy="72008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1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Symbol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2000" dirty="0" smtClean="0">
                <a:solidFill>
                  <a:schemeClr val="tx2"/>
                </a:solidFill>
              </a:rPr>
              <a:t>International Roadmap for Devices and Systems, </a:t>
            </a:r>
            <a:r>
              <a:rPr lang="it-IT" sz="2000" dirty="0" smtClean="0">
                <a:solidFill>
                  <a:schemeClr val="tx2"/>
                </a:solidFill>
              </a:rPr>
              <a:t>2016 Edition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2000" dirty="0" smtClean="0">
                <a:solidFill>
                  <a:schemeClr val="tx2"/>
                </a:solidFill>
              </a:rPr>
              <a:t>More Moore White </a:t>
            </a:r>
            <a:r>
              <a:rPr lang="it-IT" sz="2000" dirty="0" err="1" smtClean="0">
                <a:solidFill>
                  <a:schemeClr val="tx2"/>
                </a:solidFill>
              </a:rPr>
              <a:t>Paper</a:t>
            </a:r>
            <a:r>
              <a:rPr lang="it-IT" sz="2000" dirty="0" smtClean="0">
                <a:solidFill>
                  <a:schemeClr val="tx2"/>
                </a:solidFill>
              </a:rPr>
              <a:t>, </a:t>
            </a:r>
            <a:r>
              <a:rPr lang="sv-SE" sz="2000" dirty="0" smtClean="0">
                <a:solidFill>
                  <a:schemeClr val="tx2"/>
                </a:solidFill>
              </a:rPr>
              <a:t>https</a:t>
            </a:r>
            <a:r>
              <a:rPr lang="sv-SE" sz="2000" dirty="0">
                <a:solidFill>
                  <a:schemeClr val="tx2"/>
                </a:solidFill>
              </a:rPr>
              <a:t>://</a:t>
            </a:r>
            <a:r>
              <a:rPr lang="sv-SE" sz="2000" dirty="0" smtClean="0">
                <a:solidFill>
                  <a:schemeClr val="tx2"/>
                </a:solidFill>
              </a:rPr>
              <a:t>irds.ieee.org</a:t>
            </a:r>
            <a:endParaRPr lang="sv-SE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69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half" idx="17"/>
            <p:extLst>
              <p:ext uri="{D42A27DB-BD31-4B8C-83A1-F6EECF244321}">
                <p14:modId xmlns:p14="http://schemas.microsoft.com/office/powerpoint/2010/main" val="2660180969"/>
              </p:ext>
            </p:extLst>
          </p:nvPr>
        </p:nvGraphicFramePr>
        <p:xfrm>
          <a:off x="-3" y="1357313"/>
          <a:ext cx="9108508" cy="431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715"/>
                <a:gridCol w="1018399"/>
                <a:gridCol w="1018399"/>
                <a:gridCol w="1018399"/>
                <a:gridCol w="1018399"/>
                <a:gridCol w="1018399"/>
                <a:gridCol w="1018399"/>
                <a:gridCol w="1018399"/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2015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2017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2019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2021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2024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2027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2030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err="1" smtClean="0"/>
                        <a:t>Industry</a:t>
                      </a:r>
                      <a:r>
                        <a:rPr lang="de-AT" dirty="0" smtClean="0"/>
                        <a:t> </a:t>
                      </a:r>
                      <a:r>
                        <a:rPr lang="de-AT" dirty="0" err="1" smtClean="0"/>
                        <a:t>labeling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„16/14“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„11/10“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„8/7“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„6/5“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„4/3“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„3/2.5“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„2/1.5“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SRAM </a:t>
                      </a:r>
                      <a:r>
                        <a:rPr lang="de-AT" dirty="0" err="1" smtClean="0"/>
                        <a:t>density</a:t>
                      </a:r>
                      <a:r>
                        <a:rPr lang="de-AT" dirty="0" smtClean="0"/>
                        <a:t> (Mbit/mm2)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50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78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217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217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217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NAND2 </a:t>
                      </a:r>
                      <a:r>
                        <a:rPr lang="de-AT" dirty="0" err="1" smtClean="0"/>
                        <a:t>density</a:t>
                      </a:r>
                      <a:r>
                        <a:rPr lang="de-AT" dirty="0" smtClean="0"/>
                        <a:t> (</a:t>
                      </a:r>
                      <a:r>
                        <a:rPr lang="de-AT" dirty="0" err="1" smtClean="0"/>
                        <a:t>Mgates</a:t>
                      </a:r>
                      <a:r>
                        <a:rPr lang="de-AT" dirty="0" smtClean="0"/>
                        <a:t>/mm2)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33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78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87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87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87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FO3</a:t>
                      </a:r>
                      <a:r>
                        <a:rPr lang="de-AT" baseline="0" dirty="0" smtClean="0"/>
                        <a:t> </a:t>
                      </a:r>
                      <a:r>
                        <a:rPr lang="de-AT" baseline="0" dirty="0" err="1" smtClean="0"/>
                        <a:t>delay</a:t>
                      </a:r>
                      <a:r>
                        <a:rPr lang="de-AT" baseline="0" dirty="0" smtClean="0"/>
                        <a:t>(</a:t>
                      </a:r>
                      <a:r>
                        <a:rPr lang="de-AT" baseline="0" dirty="0" err="1" smtClean="0"/>
                        <a:t>ps</a:t>
                      </a:r>
                      <a:r>
                        <a:rPr lang="de-AT" baseline="0" dirty="0" smtClean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14.80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11.28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11.03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8.69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9.43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8.67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8.33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FO3 </a:t>
                      </a:r>
                      <a:r>
                        <a:rPr lang="de-AT" dirty="0" err="1" smtClean="0"/>
                        <a:t>dynamic</a:t>
                      </a:r>
                      <a:r>
                        <a:rPr lang="de-AT" dirty="0" smtClean="0"/>
                        <a:t> power @1GHz (</a:t>
                      </a:r>
                      <a:r>
                        <a:rPr lang="el-GR" dirty="0" smtClean="0"/>
                        <a:t>μ</a:t>
                      </a:r>
                      <a:r>
                        <a:rPr lang="de-AT" dirty="0" smtClean="0"/>
                        <a:t>W)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3.49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1.93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1.07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0.56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0.16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FO3 </a:t>
                      </a:r>
                      <a:r>
                        <a:rPr lang="de-AT" dirty="0" err="1" smtClean="0"/>
                        <a:t>leakage</a:t>
                      </a:r>
                      <a:r>
                        <a:rPr lang="de-AT" dirty="0" smtClean="0"/>
                        <a:t> power (</a:t>
                      </a:r>
                      <a:r>
                        <a:rPr lang="el-GR" dirty="0" smtClean="0"/>
                        <a:t>μ</a:t>
                      </a:r>
                      <a:r>
                        <a:rPr lang="de-AT" dirty="0" smtClean="0"/>
                        <a:t>W)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0.118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0.081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0.048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0.029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0.017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0.014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0.012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err="1" smtClean="0"/>
                        <a:t>No</a:t>
                      </a:r>
                      <a:r>
                        <a:rPr lang="de-AT" dirty="0" smtClean="0"/>
                        <a:t> </a:t>
                      </a:r>
                      <a:r>
                        <a:rPr lang="de-AT" dirty="0" err="1" smtClean="0"/>
                        <a:t>of</a:t>
                      </a:r>
                      <a:r>
                        <a:rPr lang="de-AT" dirty="0" smtClean="0"/>
                        <a:t> </a:t>
                      </a:r>
                      <a:r>
                        <a:rPr lang="de-AT" dirty="0" err="1" smtClean="0"/>
                        <a:t>wiring</a:t>
                      </a:r>
                      <a:r>
                        <a:rPr lang="de-AT" dirty="0" smtClean="0"/>
                        <a:t> </a:t>
                      </a:r>
                      <a:r>
                        <a:rPr lang="de-AT" dirty="0" err="1" smtClean="0"/>
                        <a:t>layers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18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30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Technology Roadmap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Digitale Integrierte Schaltungen 384.086, Axel Jantsch</a:t>
            </a:r>
            <a:endParaRPr lang="de-DE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1560" y="5949280"/>
            <a:ext cx="7704856" cy="72008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1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Symbol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2000" dirty="0" smtClean="0">
                <a:solidFill>
                  <a:schemeClr val="tx2"/>
                </a:solidFill>
              </a:rPr>
              <a:t>International Roadmap for Devices and Systems, </a:t>
            </a:r>
            <a:r>
              <a:rPr lang="it-IT" sz="2000" dirty="0" smtClean="0">
                <a:solidFill>
                  <a:schemeClr val="tx2"/>
                </a:solidFill>
              </a:rPr>
              <a:t>2016 Edition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2000" dirty="0" smtClean="0">
                <a:solidFill>
                  <a:schemeClr val="tx2"/>
                </a:solidFill>
              </a:rPr>
              <a:t>More Moore White </a:t>
            </a:r>
            <a:r>
              <a:rPr lang="it-IT" sz="2000" dirty="0" err="1" smtClean="0">
                <a:solidFill>
                  <a:schemeClr val="tx2"/>
                </a:solidFill>
              </a:rPr>
              <a:t>Paper</a:t>
            </a:r>
            <a:r>
              <a:rPr lang="it-IT" sz="2000" dirty="0" smtClean="0">
                <a:solidFill>
                  <a:schemeClr val="tx2"/>
                </a:solidFill>
              </a:rPr>
              <a:t>, </a:t>
            </a:r>
            <a:r>
              <a:rPr lang="sv-SE" sz="2000" dirty="0" smtClean="0">
                <a:solidFill>
                  <a:schemeClr val="tx2"/>
                </a:solidFill>
              </a:rPr>
              <a:t>https</a:t>
            </a:r>
            <a:r>
              <a:rPr lang="sv-SE" sz="2000" dirty="0">
                <a:solidFill>
                  <a:schemeClr val="tx2"/>
                </a:solidFill>
              </a:rPr>
              <a:t>://</a:t>
            </a:r>
            <a:r>
              <a:rPr lang="sv-SE" sz="2000" dirty="0" smtClean="0">
                <a:solidFill>
                  <a:schemeClr val="tx2"/>
                </a:solidFill>
              </a:rPr>
              <a:t>irds.ieee.org</a:t>
            </a:r>
            <a:endParaRPr lang="sv-SE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94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/>
          <p:cNvPicPr>
            <a:picLocks noGrp="1" noChangeAspect="1"/>
          </p:cNvPicPr>
          <p:nvPr>
            <p:ph sz="half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94" y="736422"/>
            <a:ext cx="7622554" cy="571691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3571868" y="6278399"/>
            <a:ext cx="4568017" cy="532800"/>
          </a:xfrm>
        </p:spPr>
        <p:txBody>
          <a:bodyPr/>
          <a:lstStyle/>
          <a:p>
            <a:r>
              <a:rPr lang="de-DE" dirty="0" smtClean="0"/>
              <a:t>Digitale Integrierte Schaltungen 384.086, Axel Jantsch</a:t>
            </a:r>
            <a:endParaRPr lang="de-DE" dirty="0"/>
          </a:p>
        </p:txBody>
      </p:sp>
      <p:sp>
        <p:nvSpPr>
          <p:cNvPr id="2" name="TextBox 1"/>
          <p:cNvSpPr txBox="1"/>
          <p:nvPr/>
        </p:nvSpPr>
        <p:spPr>
          <a:xfrm>
            <a:off x="467544" y="1700808"/>
            <a:ext cx="7323672" cy="1200329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AT" sz="3600" dirty="0" smtClean="0">
                <a:solidFill>
                  <a:srgbClr val="FF0000"/>
                </a:solidFill>
              </a:rPr>
              <a:t>Moore‘s Law worked </a:t>
            </a:r>
            <a:r>
              <a:rPr lang="de-AT" sz="3600" dirty="0" err="1" smtClean="0">
                <a:solidFill>
                  <a:srgbClr val="FF0000"/>
                </a:solidFill>
              </a:rPr>
              <a:t>from</a:t>
            </a:r>
            <a:r>
              <a:rPr lang="de-AT" sz="3600" dirty="0" smtClean="0">
                <a:solidFill>
                  <a:srgbClr val="FF0000"/>
                </a:solidFill>
              </a:rPr>
              <a:t> 1962-2018.</a:t>
            </a:r>
            <a:endParaRPr lang="sv-SE" sz="3600" dirty="0" smtClean="0">
              <a:solidFill>
                <a:srgbClr val="FF0000"/>
              </a:solidFill>
            </a:endParaRPr>
          </a:p>
          <a:p>
            <a:pPr algn="ctr"/>
            <a:r>
              <a:rPr lang="de-AT" sz="3600" dirty="0" smtClean="0">
                <a:solidFill>
                  <a:srgbClr val="FF0000"/>
                </a:solidFill>
              </a:rPr>
              <a:t>When will it end ?</a:t>
            </a:r>
          </a:p>
        </p:txBody>
      </p:sp>
    </p:spTree>
    <p:extLst>
      <p:ext uri="{BB962C8B-B14F-4D97-AF65-F5344CB8AC3E}">
        <p14:creationId xmlns:p14="http://schemas.microsoft.com/office/powerpoint/2010/main" val="172955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4" y="1268760"/>
            <a:ext cx="8780878" cy="361314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 smtClean="0"/>
              <a:t>In 2604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Digitale Integrierte Schaltungen 384.086, Axel Jantsch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873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half" idx="17"/>
          </p:nvPr>
        </p:nvSpPr>
        <p:spPr>
          <a:xfrm>
            <a:off x="1691680" y="1357298"/>
            <a:ext cx="4968552" cy="4786346"/>
          </a:xfrm>
        </p:spPr>
        <p:txBody>
          <a:bodyPr/>
          <a:lstStyle/>
          <a:p>
            <a:r>
              <a:rPr lang="en-US" dirty="0" smtClean="0"/>
              <a:t>Was </a:t>
            </a:r>
            <a:r>
              <a:rPr lang="de-AT" dirty="0" smtClean="0"/>
              <a:t>sind</a:t>
            </a:r>
            <a:r>
              <a:rPr lang="en-US" dirty="0" smtClean="0"/>
              <a:t> </a:t>
            </a:r>
            <a:r>
              <a:rPr lang="en-US" dirty="0" err="1" smtClean="0"/>
              <a:t>integrierte</a:t>
            </a:r>
            <a:r>
              <a:rPr lang="en-US" dirty="0" smtClean="0"/>
              <a:t> </a:t>
            </a:r>
            <a:r>
              <a:rPr lang="en-US" dirty="0" err="1" smtClean="0"/>
              <a:t>Schaltungen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Was </a:t>
            </a:r>
            <a:r>
              <a:rPr lang="en-US" dirty="0" err="1" smtClean="0"/>
              <a:t>ist</a:t>
            </a:r>
            <a:r>
              <a:rPr lang="en-US" dirty="0" smtClean="0"/>
              <a:t> VLSI?</a:t>
            </a:r>
          </a:p>
          <a:p>
            <a:endParaRPr lang="en-US" dirty="0" smtClean="0"/>
          </a:p>
          <a:p>
            <a:r>
              <a:rPr lang="en-US" dirty="0" smtClean="0"/>
              <a:t>Was </a:t>
            </a:r>
            <a:r>
              <a:rPr lang="en-US" dirty="0" err="1" smtClean="0"/>
              <a:t>sind</a:t>
            </a:r>
            <a:r>
              <a:rPr lang="en-US" dirty="0" smtClean="0"/>
              <a:t> ASICs?</a:t>
            </a:r>
          </a:p>
          <a:p>
            <a:endParaRPr lang="en-US" dirty="0" smtClean="0"/>
          </a:p>
          <a:p>
            <a:r>
              <a:rPr lang="en-US" dirty="0" smtClean="0"/>
              <a:t>Was </a:t>
            </a:r>
            <a:r>
              <a:rPr lang="en-US" dirty="0" err="1" smtClean="0"/>
              <a:t>sind</a:t>
            </a:r>
            <a:r>
              <a:rPr lang="en-US" dirty="0" smtClean="0"/>
              <a:t> </a:t>
            </a:r>
            <a:r>
              <a:rPr lang="en-US" dirty="0" err="1" smtClean="0"/>
              <a:t>SoCs</a:t>
            </a:r>
            <a:r>
              <a:rPr lang="en-US" dirty="0" smtClean="0"/>
              <a:t>?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Vorspann</a:t>
            </a:r>
            <a:endParaRPr lang="de-AT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Digitale</a:t>
            </a:r>
            <a:r>
              <a:rPr lang="en-US" dirty="0" smtClean="0"/>
              <a:t> </a:t>
            </a:r>
            <a:r>
              <a:rPr lang="en-US" dirty="0" err="1" smtClean="0"/>
              <a:t>Integrierte</a:t>
            </a:r>
            <a:r>
              <a:rPr lang="en-US" dirty="0" smtClean="0"/>
              <a:t> </a:t>
            </a:r>
            <a:r>
              <a:rPr lang="en-US" dirty="0" err="1" smtClean="0"/>
              <a:t>Schaltungen</a:t>
            </a:r>
            <a:r>
              <a:rPr lang="en-US" dirty="0" smtClean="0"/>
              <a:t> 384.086, Axel </a:t>
            </a:r>
            <a:r>
              <a:rPr lang="en-US" dirty="0" err="1" smtClean="0"/>
              <a:t>Jantsch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8800"/>
            <a:ext cx="4000989" cy="266429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8"/>
          </p:nvPr>
        </p:nvSpPr>
        <p:spPr>
          <a:xfrm>
            <a:off x="4244450" y="4293096"/>
            <a:ext cx="4071966" cy="1562516"/>
          </a:xfrm>
        </p:spPr>
        <p:txBody>
          <a:bodyPr/>
          <a:lstStyle/>
          <a:p>
            <a:pPr marL="0" indent="0">
              <a:buNone/>
            </a:pPr>
            <a:r>
              <a:rPr lang="de-AT" dirty="0" smtClean="0"/>
              <a:t>Intel Ivy Bridge</a:t>
            </a:r>
          </a:p>
          <a:p>
            <a:pPr marL="0" indent="0">
              <a:buNone/>
            </a:pPr>
            <a:r>
              <a:rPr lang="de-AT" dirty="0" smtClean="0"/>
              <a:t>1.4 Billion Transistors</a:t>
            </a:r>
          </a:p>
          <a:p>
            <a:pPr marL="0" indent="0">
              <a:buNone/>
            </a:pPr>
            <a:r>
              <a:rPr lang="de-AT" dirty="0" smtClean="0"/>
              <a:t>160mm</a:t>
            </a:r>
            <a:r>
              <a:rPr lang="de-AT" baseline="30000" dirty="0" smtClean="0"/>
              <a:t>2</a:t>
            </a:r>
            <a:r>
              <a:rPr lang="de-AT" dirty="0" smtClean="0"/>
              <a:t>, 22nm</a:t>
            </a:r>
          </a:p>
          <a:p>
            <a:pPr marL="0" indent="0">
              <a:buNone/>
            </a:pPr>
            <a:r>
              <a:rPr lang="de-AT" dirty="0" smtClean="0"/>
              <a:t>77W, 3.9 GHz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179512" y="5301208"/>
            <a:ext cx="4071966" cy="84243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1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Symbol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v-SE" dirty="0"/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251520" y="5301208"/>
            <a:ext cx="4071966" cy="84243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1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Symbol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v-SE" dirty="0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107504" y="4293096"/>
            <a:ext cx="3744416" cy="185054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1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120000"/>
              <a:buFont typeface="Symbol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 smtClean="0"/>
              <a:t>Intel Tukwila</a:t>
            </a:r>
          </a:p>
          <a:p>
            <a:pPr marL="0" indent="0">
              <a:buNone/>
            </a:pPr>
            <a:r>
              <a:rPr lang="de-AT" dirty="0" smtClean="0"/>
              <a:t>2.046 Billion Transistors</a:t>
            </a:r>
          </a:p>
          <a:p>
            <a:pPr marL="0" indent="0">
              <a:buNone/>
            </a:pPr>
            <a:r>
              <a:rPr lang="de-AT" dirty="0" smtClean="0"/>
              <a:t>21.5 x 32.5 mm</a:t>
            </a:r>
            <a:r>
              <a:rPr lang="de-AT" baseline="30000" dirty="0" smtClean="0"/>
              <a:t>2</a:t>
            </a:r>
            <a:r>
              <a:rPr lang="de-AT" dirty="0" smtClean="0"/>
              <a:t>, 65nm</a:t>
            </a:r>
          </a:p>
          <a:p>
            <a:pPr marL="0" indent="0">
              <a:buNone/>
            </a:pPr>
            <a:r>
              <a:rPr lang="de-AT" dirty="0" smtClean="0"/>
              <a:t>170W, 2GHz</a:t>
            </a:r>
            <a:endParaRPr lang="sv-S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035" y="2420888"/>
            <a:ext cx="4481350" cy="1872208"/>
          </a:xfrm>
          <a:prstGeom prst="rect">
            <a:avLst/>
          </a:prstGeom>
        </p:spPr>
      </p:pic>
      <p:sp>
        <p:nvSpPr>
          <p:cNvPr id="15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3571868" y="6278399"/>
            <a:ext cx="4568017" cy="532800"/>
          </a:xfrm>
        </p:spPr>
        <p:txBody>
          <a:bodyPr/>
          <a:lstStyle/>
          <a:p>
            <a:r>
              <a:rPr lang="de-DE" dirty="0" smtClean="0"/>
              <a:t>Digitale Integrierte Schaltungen 384.086, Axel Jantsch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31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7"/>
          </p:nvPr>
        </p:nvSpPr>
        <p:spPr>
          <a:xfrm>
            <a:off x="316800" y="4509120"/>
            <a:ext cx="4071966" cy="1634524"/>
          </a:xfrm>
        </p:spPr>
        <p:txBody>
          <a:bodyPr/>
          <a:lstStyle/>
          <a:p>
            <a:pPr marL="0" indent="0">
              <a:buNone/>
            </a:pPr>
            <a:r>
              <a:rPr lang="de-AT" dirty="0" smtClean="0"/>
              <a:t>Sun Niagara 3</a:t>
            </a:r>
          </a:p>
          <a:p>
            <a:pPr marL="0" indent="0">
              <a:buNone/>
            </a:pPr>
            <a:r>
              <a:rPr lang="de-AT" dirty="0" smtClean="0"/>
              <a:t>1 Billion Transistors</a:t>
            </a:r>
          </a:p>
          <a:p>
            <a:pPr marL="0" indent="0">
              <a:buNone/>
            </a:pPr>
            <a:r>
              <a:rPr lang="de-AT" dirty="0" smtClean="0"/>
              <a:t>16 cores, 377mm</a:t>
            </a:r>
            <a:r>
              <a:rPr lang="de-AT" baseline="30000" dirty="0" smtClean="0"/>
              <a:t>2</a:t>
            </a:r>
            <a:r>
              <a:rPr lang="de-AT" dirty="0" smtClean="0"/>
              <a:t>, 40nm</a:t>
            </a:r>
          </a:p>
          <a:p>
            <a:pPr marL="0" indent="0">
              <a:buNone/>
            </a:pPr>
            <a:r>
              <a:rPr lang="de-AT" dirty="0" smtClean="0"/>
              <a:t>1.67 GHz, 60W</a:t>
            </a:r>
            <a:endParaRPr lang="sv-S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18"/>
          </p:nvPr>
        </p:nvSpPr>
        <p:spPr>
          <a:xfrm>
            <a:off x="4572000" y="4437112"/>
            <a:ext cx="4071966" cy="1706532"/>
          </a:xfrm>
        </p:spPr>
        <p:txBody>
          <a:bodyPr/>
          <a:lstStyle/>
          <a:p>
            <a:pPr marL="0" indent="0">
              <a:buNone/>
            </a:pPr>
            <a:r>
              <a:rPr lang="de-AT" dirty="0" smtClean="0"/>
              <a:t>Intel Teraflop</a:t>
            </a:r>
          </a:p>
          <a:p>
            <a:pPr marL="0" indent="0">
              <a:buNone/>
            </a:pPr>
            <a:r>
              <a:rPr lang="de-AT" dirty="0" smtClean="0"/>
              <a:t>100 Million Transistors</a:t>
            </a:r>
          </a:p>
          <a:p>
            <a:pPr marL="0" indent="0">
              <a:buNone/>
            </a:pPr>
            <a:r>
              <a:rPr lang="de-AT" dirty="0" smtClean="0"/>
              <a:t>80 cores, 275mm</a:t>
            </a:r>
            <a:r>
              <a:rPr lang="de-AT" baseline="30000" dirty="0" smtClean="0"/>
              <a:t>2</a:t>
            </a:r>
            <a:r>
              <a:rPr lang="de-AT" dirty="0" smtClean="0"/>
              <a:t>, 65nm</a:t>
            </a:r>
          </a:p>
          <a:p>
            <a:pPr marL="0" indent="0">
              <a:buNone/>
            </a:pPr>
            <a:r>
              <a:rPr lang="de-AT" dirty="0" smtClean="0"/>
              <a:t>3.67GHz, 62W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73" y="620688"/>
            <a:ext cx="3807279" cy="3897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751627"/>
            <a:ext cx="4608512" cy="3766211"/>
          </a:xfrm>
          <a:prstGeom prst="rect">
            <a:avLst/>
          </a:prstGeom>
        </p:spPr>
      </p:pic>
      <p:sp>
        <p:nvSpPr>
          <p:cNvPr id="9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3571868" y="6278399"/>
            <a:ext cx="4568017" cy="532800"/>
          </a:xfrm>
        </p:spPr>
        <p:txBody>
          <a:bodyPr/>
          <a:lstStyle/>
          <a:p>
            <a:r>
              <a:rPr lang="de-DE" dirty="0" smtClean="0"/>
              <a:t>Digitale Integrierte Schaltungen 384.086, Axel Jantsch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162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7"/>
          </p:nvPr>
        </p:nvSpPr>
        <p:spPr>
          <a:xfrm>
            <a:off x="2621056" y="4437112"/>
            <a:ext cx="3535120" cy="1706532"/>
          </a:xfrm>
        </p:spPr>
        <p:txBody>
          <a:bodyPr/>
          <a:lstStyle/>
          <a:p>
            <a:pPr marL="0" indent="0">
              <a:buNone/>
            </a:pPr>
            <a:r>
              <a:rPr lang="de-AT" dirty="0" smtClean="0"/>
              <a:t>Intel Westmere Xeon E2</a:t>
            </a:r>
          </a:p>
          <a:p>
            <a:pPr marL="0" indent="0">
              <a:buNone/>
            </a:pPr>
            <a:r>
              <a:rPr lang="de-AT" dirty="0"/>
              <a:t>4.31 Billion Transistors</a:t>
            </a:r>
            <a:endParaRPr lang="sv-SE" dirty="0"/>
          </a:p>
          <a:p>
            <a:pPr marL="0" indent="0">
              <a:buNone/>
            </a:pPr>
            <a:r>
              <a:rPr lang="de-AT" dirty="0" smtClean="0"/>
              <a:t>15 cores, 541mm</a:t>
            </a:r>
            <a:r>
              <a:rPr lang="de-AT" baseline="30000" dirty="0" smtClean="0"/>
              <a:t>2</a:t>
            </a:r>
            <a:r>
              <a:rPr lang="de-AT" dirty="0"/>
              <a:t>, </a:t>
            </a:r>
            <a:r>
              <a:rPr lang="de-AT" dirty="0" smtClean="0"/>
              <a:t>22nm </a:t>
            </a:r>
          </a:p>
          <a:p>
            <a:pPr marL="0" indent="0">
              <a:buNone/>
            </a:pPr>
            <a:r>
              <a:rPr lang="de-AT" dirty="0"/>
              <a:t>2.8GHz, </a:t>
            </a:r>
            <a:r>
              <a:rPr lang="de-AT" dirty="0" smtClean="0"/>
              <a:t>155W </a:t>
            </a:r>
            <a:endParaRPr lang="sv-S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08720"/>
            <a:ext cx="4071937" cy="341187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825426"/>
            <a:ext cx="4582220" cy="3539678"/>
          </a:xfrm>
          <a:prstGeom prst="rect">
            <a:avLst/>
          </a:prstGeom>
        </p:spPr>
      </p:pic>
      <p:sp>
        <p:nvSpPr>
          <p:cNvPr id="8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3571868" y="6278399"/>
            <a:ext cx="4568017" cy="532800"/>
          </a:xfrm>
        </p:spPr>
        <p:txBody>
          <a:bodyPr/>
          <a:lstStyle/>
          <a:p>
            <a:r>
              <a:rPr lang="de-DE" dirty="0" smtClean="0"/>
              <a:t>Digitale Integrierte Schaltungen 384.086, Axel Jantsch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117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882423"/>
            <a:ext cx="8352929" cy="589244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Intel </a:t>
            </a:r>
            <a:r>
              <a:rPr lang="de-AT" dirty="0" err="1" smtClean="0"/>
              <a:t>Skylake</a:t>
            </a:r>
            <a:r>
              <a:rPr lang="de-AT" dirty="0" smtClean="0"/>
              <a:t> Server </a:t>
            </a:r>
            <a:r>
              <a:rPr lang="de-AT" dirty="0" err="1" smtClean="0"/>
              <a:t>Architecture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Digitale Integrierte Schaltungen 384.086, Axel Jantsch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9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ct-es-md-dd-cg-2.22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25400">
          <a:solidFill>
            <a:schemeClr val="tx1"/>
          </a:solidFill>
          <a:miter lim="800000"/>
          <a:headEnd/>
          <a:tailEnd/>
        </a:ln>
        <a:effectLst/>
      </a:spPr>
      <a:bodyPr wrap="none" rtlCol="0" anchor="ctr"/>
      <a:lstStyle>
        <a:defPPr algn="ctr" fontAlgn="auto">
          <a:spcBef>
            <a:spcPts val="0"/>
          </a:spcBef>
          <a:spcAft>
            <a:spcPts val="0"/>
          </a:spcAft>
          <a:defRPr sz="2000" dirty="0" err="1" smtClean="0">
            <a:latin typeface="+mn-lt"/>
            <a:cs typeface="+mn-cs"/>
          </a:defRPr>
        </a:defPPr>
      </a:lstStyle>
    </a:spDef>
    <a:lnDef>
      <a:spPr>
        <a:ln w="254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ict-es-md-dd-cg-2.2</Template>
  <TotalTime>0</TotalTime>
  <Words>1870</Words>
  <Application>Microsoft Office PowerPoint</Application>
  <PresentationFormat>On-screen Show (4:3)</PresentationFormat>
  <Paragraphs>502</Paragraphs>
  <Slides>48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ict-es-md-dd-cg-2.22</vt:lpstr>
      <vt:lpstr>Digitale Integrierte Schaltungen 2018 WS</vt:lpstr>
      <vt:lpstr>Verwendete Literatur</vt:lpstr>
      <vt:lpstr>Weiterführende Literatur</vt:lpstr>
      <vt:lpstr>PowerPoint Presentation</vt:lpstr>
      <vt:lpstr>Vorspann</vt:lpstr>
      <vt:lpstr>PowerPoint Presentation</vt:lpstr>
      <vt:lpstr>PowerPoint Presentation</vt:lpstr>
      <vt:lpstr>PowerPoint Presentation</vt:lpstr>
      <vt:lpstr>Intel Skylake Server Architecture</vt:lpstr>
      <vt:lpstr>Intel Skylake Server Architecture 10-28 cores (12-30 tiles), 14nm, 694 mm2 (30 tiles)</vt:lpstr>
      <vt:lpstr>Nvidia Turin TU102</vt:lpstr>
      <vt:lpstr>Nvidia Turin TU102</vt:lpstr>
      <vt:lpstr>Nvidia Turin TU102 Streaming Multiprocessor</vt:lpstr>
      <vt:lpstr>PowerPoint Presentation</vt:lpstr>
      <vt:lpstr>1965</vt:lpstr>
      <vt:lpstr>Moore‘s Law</vt:lpstr>
      <vt:lpstr>CPUs Transistor Count</vt:lpstr>
      <vt:lpstr>CPUs Transistor Count</vt:lpstr>
      <vt:lpstr>Three Main Deflection Points</vt:lpstr>
      <vt:lpstr>1980  20 000 Transistoren</vt:lpstr>
      <vt:lpstr>Mead-Conway Revolution</vt:lpstr>
      <vt:lpstr>Standard Cells</vt:lpstr>
      <vt:lpstr>Standard Cells</vt:lpstr>
      <vt:lpstr>Standard Cells</vt:lpstr>
      <vt:lpstr>Logic Synthesis</vt:lpstr>
      <vt:lpstr>1990  1 000 000 Transistoren</vt:lpstr>
      <vt:lpstr>High Level Synthesis</vt:lpstr>
      <vt:lpstr>Emergence of Systems on Chip</vt:lpstr>
      <vt:lpstr>Emergence of Systems on Chip</vt:lpstr>
      <vt:lpstr>2000  20 000 000 Transistoren</vt:lpstr>
      <vt:lpstr>The SoC Revolution</vt:lpstr>
      <vt:lpstr>Wires Don‘t Scale</vt:lpstr>
      <vt:lpstr>Capacity Trend</vt:lpstr>
      <vt:lpstr>End of Frequency Scaling</vt:lpstr>
      <vt:lpstr>Emergence of Networks-on-Chip</vt:lpstr>
      <vt:lpstr>The Multicore Revolution - Core Count</vt:lpstr>
      <vt:lpstr>Graphics Processors</vt:lpstr>
      <vt:lpstr>The Multicore Revolution</vt:lpstr>
      <vt:lpstr>Performance Growth</vt:lpstr>
      <vt:lpstr>Clock Frequency Growth</vt:lpstr>
      <vt:lpstr>PowerPoint Presentation</vt:lpstr>
      <vt:lpstr>Technology Roadmap</vt:lpstr>
      <vt:lpstr>Technology Roadmap</vt:lpstr>
      <vt:lpstr>FinFET und Gate All Around</vt:lpstr>
      <vt:lpstr>Technology Roadmap</vt:lpstr>
      <vt:lpstr>Technology Roadmap</vt:lpstr>
      <vt:lpstr>PowerPoint Presentation</vt:lpstr>
      <vt:lpstr>In 2604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Methods for Circuit Design  Hardware Design Languages</dc:title>
  <dc:creator>cgrimm</dc:creator>
  <cp:lastModifiedBy>Axel Jantsch</cp:lastModifiedBy>
  <cp:revision>306</cp:revision>
  <cp:lastPrinted>2014-10-06T11:56:33Z</cp:lastPrinted>
  <dcterms:created xsi:type="dcterms:W3CDTF">2009-11-05T09:39:57Z</dcterms:created>
  <dcterms:modified xsi:type="dcterms:W3CDTF">2018-10-09T09:49:02Z</dcterms:modified>
</cp:coreProperties>
</file>